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3.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4.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54" r:id="rId3"/>
    <p:sldId id="353" r:id="rId4"/>
    <p:sldId id="355" r:id="rId5"/>
    <p:sldId id="356" r:id="rId6"/>
    <p:sldId id="357" r:id="rId7"/>
    <p:sldId id="358" r:id="rId8"/>
    <p:sldId id="359" r:id="rId9"/>
    <p:sldId id="360" r:id="rId10"/>
    <p:sldId id="362" r:id="rId11"/>
    <p:sldId id="363" r:id="rId12"/>
    <p:sldId id="361" r:id="rId13"/>
    <p:sldId id="364" r:id="rId14"/>
    <p:sldId id="365" r:id="rId15"/>
    <p:sldId id="366" r:id="rId16"/>
    <p:sldId id="367" r:id="rId17"/>
    <p:sldId id="368" r:id="rId18"/>
    <p:sldId id="369" r:id="rId19"/>
    <p:sldId id="370" r:id="rId20"/>
    <p:sldId id="371" r:id="rId21"/>
    <p:sldId id="373" r:id="rId22"/>
    <p:sldId id="372" r:id="rId23"/>
    <p:sldId id="374" r:id="rId24"/>
    <p:sldId id="375" r:id="rId25"/>
    <p:sldId id="376" r:id="rId26"/>
    <p:sldId id="377" r:id="rId27"/>
    <p:sldId id="378" r:id="rId28"/>
    <p:sldId id="379" r:id="rId29"/>
    <p:sldId id="380" r:id="rId30"/>
    <p:sldId id="381" r:id="rId31"/>
    <p:sldId id="382" r:id="rId32"/>
    <p:sldId id="383" r:id="rId33"/>
    <p:sldId id="384" r:id="rId34"/>
    <p:sldId id="385" r:id="rId35"/>
    <p:sldId id="386" r:id="rId36"/>
    <p:sldId id="387" r:id="rId37"/>
    <p:sldId id="388" r:id="rId38"/>
    <p:sldId id="389" r:id="rId39"/>
    <p:sldId id="390" r:id="rId40"/>
    <p:sldId id="391" r:id="rId41"/>
    <p:sldId id="392" r:id="rId42"/>
    <p:sldId id="393" r:id="rId43"/>
    <p:sldId id="394" r:id="rId44"/>
    <p:sldId id="395" r:id="rId45"/>
    <p:sldId id="396" r:id="rId4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660"/>
  </p:normalViewPr>
  <p:slideViewPr>
    <p:cSldViewPr>
      <p:cViewPr varScale="1">
        <p:scale>
          <a:sx n="65" d="100"/>
          <a:sy n="65" d="100"/>
        </p:scale>
        <p:origin x="127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5%20CRTM.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5%20CRTM.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URCM-152%20CRTM.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5%20CRTM.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26.xml"/><Relationship Id="rId1" Type="http://schemas.microsoft.com/office/2011/relationships/chartStyle" Target="style26.xml"/></Relationships>
</file>

<file path=ppt/charts/_rels/chart3.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5%20CRTM.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5%20CRTM.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URCM-152%20CRTM.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URCM-152%20CRTM.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URCM-152%20CRTM.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URCM-152%20CRTM.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juliandecastro.central\datos\beltran\Calidad\BELTR&#193;N\Sistema%20Gesti&#243;n%20de%20Calidad%20Beltr&#225;n\Registros\Estudio%20Satisfacci&#243;n%20Usuario%20VCM-603%20CRTM.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n-US" sz="1100"/>
              <a:t>Valoración Global Concesión VCM-605</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manualLayout>
          <c:layoutTarget val="inner"/>
          <c:xMode val="edge"/>
          <c:yMode val="edge"/>
          <c:x val="0.10526976490707159"/>
          <c:y val="2.5529514693016314E-2"/>
          <c:w val="0.79017633535664844"/>
          <c:h val="0.60031866604909678"/>
        </c:manualLayout>
      </c:layout>
      <c:barChart>
        <c:barDir val="col"/>
        <c:grouping val="clustered"/>
        <c:varyColors val="0"/>
        <c:ser>
          <c:idx val="2"/>
          <c:order val="2"/>
          <c:tx>
            <c:strRef>
              <c:f>'Valoración Global'!$A$7</c:f>
              <c:strCache>
                <c:ptCount val="1"/>
                <c:pt idx="0">
                  <c:v>% Variación</c:v>
                </c:pt>
              </c:strCache>
            </c:strRef>
          </c:tx>
          <c:spPr>
            <a:solidFill>
              <a:schemeClr val="accent3"/>
            </a:solidFill>
            <a:ln>
              <a:noFill/>
            </a:ln>
            <a:effectLst/>
          </c:spPr>
          <c:invertIfNegative val="0"/>
          <c:cat>
            <c:numRef>
              <c:f>'Valoración Global'!$B$4:$H$4</c:f>
              <c:numCache>
                <c:formatCode>General</c:formatCode>
                <c:ptCount val="7"/>
                <c:pt idx="0">
                  <c:v>2020</c:v>
                </c:pt>
                <c:pt idx="1">
                  <c:v>2019</c:v>
                </c:pt>
                <c:pt idx="2">
                  <c:v>2017</c:v>
                </c:pt>
                <c:pt idx="3">
                  <c:v>2016</c:v>
                </c:pt>
                <c:pt idx="4">
                  <c:v>2015</c:v>
                </c:pt>
                <c:pt idx="5">
                  <c:v>2014</c:v>
                </c:pt>
                <c:pt idx="6">
                  <c:v>2013</c:v>
                </c:pt>
              </c:numCache>
            </c:numRef>
          </c:cat>
          <c:val>
            <c:numRef>
              <c:f>'Valoración Global'!$B$7:$H$7</c:f>
              <c:numCache>
                <c:formatCode>0.00%</c:formatCode>
                <c:ptCount val="7"/>
                <c:pt idx="0">
                  <c:v>7.4349442379182173E-2</c:v>
                </c:pt>
                <c:pt idx="1">
                  <c:v>9.6985583224115324E-2</c:v>
                </c:pt>
                <c:pt idx="2">
                  <c:v>9.8930481283422411E-2</c:v>
                </c:pt>
                <c:pt idx="3">
                  <c:v>3.4666666666666623E-2</c:v>
                </c:pt>
                <c:pt idx="4">
                  <c:v>9.1877496671105119E-2</c:v>
                </c:pt>
                <c:pt idx="5">
                  <c:v>4.3250327653997278E-2</c:v>
                </c:pt>
                <c:pt idx="6">
                  <c:v>2.3968042609853635E-2</c:v>
                </c:pt>
              </c:numCache>
            </c:numRef>
          </c:val>
          <c:extLst>
            <c:ext xmlns:c16="http://schemas.microsoft.com/office/drawing/2014/chart" uri="{C3380CC4-5D6E-409C-BE32-E72D297353CC}">
              <c16:uniqueId val="{00000000-9A62-4207-8508-E178458E717B}"/>
            </c:ext>
          </c:extLst>
        </c:ser>
        <c:dLbls>
          <c:showLegendKey val="0"/>
          <c:showVal val="0"/>
          <c:showCatName val="0"/>
          <c:showSerName val="0"/>
          <c:showPercent val="0"/>
          <c:showBubbleSize val="0"/>
        </c:dLbls>
        <c:gapWidth val="219"/>
        <c:axId val="713832112"/>
        <c:axId val="713831784"/>
      </c:barChart>
      <c:lineChart>
        <c:grouping val="standard"/>
        <c:varyColors val="0"/>
        <c:ser>
          <c:idx val="0"/>
          <c:order val="0"/>
          <c:tx>
            <c:strRef>
              <c:f>'Valoración Global'!$A$5</c:f>
              <c:strCache>
                <c:ptCount val="1"/>
                <c:pt idx="0">
                  <c:v>Valoración VCM-605</c:v>
                </c:pt>
              </c:strCache>
            </c:strRef>
          </c:tx>
          <c:spPr>
            <a:ln w="28575" cap="rnd">
              <a:solidFill>
                <a:schemeClr val="accent1"/>
              </a:solidFill>
              <a:round/>
            </a:ln>
            <a:effectLst/>
          </c:spPr>
          <c:marker>
            <c:symbol val="none"/>
          </c:marker>
          <c:cat>
            <c:numRef>
              <c:f>'Valoración Global'!$B$4:$H$4</c:f>
              <c:numCache>
                <c:formatCode>General</c:formatCode>
                <c:ptCount val="7"/>
                <c:pt idx="0">
                  <c:v>2020</c:v>
                </c:pt>
                <c:pt idx="1">
                  <c:v>2019</c:v>
                </c:pt>
                <c:pt idx="2">
                  <c:v>2017</c:v>
                </c:pt>
                <c:pt idx="3">
                  <c:v>2016</c:v>
                </c:pt>
                <c:pt idx="4">
                  <c:v>2015</c:v>
                </c:pt>
                <c:pt idx="5">
                  <c:v>2014</c:v>
                </c:pt>
                <c:pt idx="6">
                  <c:v>2013</c:v>
                </c:pt>
              </c:numCache>
            </c:numRef>
          </c:cat>
          <c:val>
            <c:numRef>
              <c:f>'Valoración Global'!$B$5:$H$5</c:f>
              <c:numCache>
                <c:formatCode>0.00</c:formatCode>
                <c:ptCount val="7"/>
                <c:pt idx="0">
                  <c:v>8.67</c:v>
                </c:pt>
                <c:pt idx="1">
                  <c:v>8.3699999999999992</c:v>
                </c:pt>
                <c:pt idx="2">
                  <c:v>8.2200000000000006</c:v>
                </c:pt>
                <c:pt idx="3">
                  <c:v>7.76</c:v>
                </c:pt>
                <c:pt idx="4">
                  <c:v>8.1999999999999993</c:v>
                </c:pt>
                <c:pt idx="5">
                  <c:v>7.96</c:v>
                </c:pt>
                <c:pt idx="6">
                  <c:v>7.69</c:v>
                </c:pt>
              </c:numCache>
            </c:numRef>
          </c:val>
          <c:smooth val="0"/>
          <c:extLst>
            <c:ext xmlns:c16="http://schemas.microsoft.com/office/drawing/2014/chart" uri="{C3380CC4-5D6E-409C-BE32-E72D297353CC}">
              <c16:uniqueId val="{00000001-9A62-4207-8508-E178458E717B}"/>
            </c:ext>
          </c:extLst>
        </c:ser>
        <c:ser>
          <c:idx val="1"/>
          <c:order val="1"/>
          <c:tx>
            <c:strRef>
              <c:f>'Valoración Global'!$A$6</c:f>
              <c:strCache>
                <c:ptCount val="1"/>
                <c:pt idx="0">
                  <c:v>Valoración Red Interurbanos</c:v>
                </c:pt>
              </c:strCache>
            </c:strRef>
          </c:tx>
          <c:spPr>
            <a:ln w="28575" cap="rnd">
              <a:solidFill>
                <a:schemeClr val="accent2"/>
              </a:solidFill>
              <a:round/>
            </a:ln>
            <a:effectLst/>
          </c:spPr>
          <c:marker>
            <c:symbol val="none"/>
          </c:marker>
          <c:cat>
            <c:numRef>
              <c:f>'Valoración Global'!$B$4:$H$4</c:f>
              <c:numCache>
                <c:formatCode>General</c:formatCode>
                <c:ptCount val="7"/>
                <c:pt idx="0">
                  <c:v>2020</c:v>
                </c:pt>
                <c:pt idx="1">
                  <c:v>2019</c:v>
                </c:pt>
                <c:pt idx="2">
                  <c:v>2017</c:v>
                </c:pt>
                <c:pt idx="3">
                  <c:v>2016</c:v>
                </c:pt>
                <c:pt idx="4">
                  <c:v>2015</c:v>
                </c:pt>
                <c:pt idx="5">
                  <c:v>2014</c:v>
                </c:pt>
                <c:pt idx="6">
                  <c:v>2013</c:v>
                </c:pt>
              </c:numCache>
            </c:numRef>
          </c:cat>
          <c:val>
            <c:numRef>
              <c:f>'Valoración Global'!$B$6:$H$6</c:f>
              <c:numCache>
                <c:formatCode>0.00</c:formatCode>
                <c:ptCount val="7"/>
                <c:pt idx="0">
                  <c:v>8.07</c:v>
                </c:pt>
                <c:pt idx="1">
                  <c:v>7.63</c:v>
                </c:pt>
                <c:pt idx="2">
                  <c:v>7.48</c:v>
                </c:pt>
                <c:pt idx="3">
                  <c:v>7.5</c:v>
                </c:pt>
                <c:pt idx="4">
                  <c:v>7.51</c:v>
                </c:pt>
                <c:pt idx="5">
                  <c:v>7.63</c:v>
                </c:pt>
                <c:pt idx="6">
                  <c:v>7.51</c:v>
                </c:pt>
              </c:numCache>
            </c:numRef>
          </c:val>
          <c:smooth val="0"/>
          <c:extLst>
            <c:ext xmlns:c16="http://schemas.microsoft.com/office/drawing/2014/chart" uri="{C3380CC4-5D6E-409C-BE32-E72D297353CC}">
              <c16:uniqueId val="{00000002-9A62-4207-8508-E178458E717B}"/>
            </c:ext>
          </c:extLst>
        </c:ser>
        <c:dLbls>
          <c:showLegendKey val="0"/>
          <c:showVal val="0"/>
          <c:showCatName val="0"/>
          <c:showSerName val="0"/>
          <c:showPercent val="0"/>
          <c:showBubbleSize val="0"/>
        </c:dLbls>
        <c:marker val="1"/>
        <c:smooth val="0"/>
        <c:axId val="713826208"/>
        <c:axId val="713824896"/>
      </c:lineChart>
      <c:catAx>
        <c:axId val="713826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713824896"/>
        <c:crosses val="autoZero"/>
        <c:auto val="1"/>
        <c:lblAlgn val="ctr"/>
        <c:lblOffset val="100"/>
        <c:noMultiLvlLbl val="0"/>
      </c:catAx>
      <c:valAx>
        <c:axId val="7138248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713826208"/>
        <c:crosses val="autoZero"/>
        <c:crossBetween val="between"/>
      </c:valAx>
      <c:valAx>
        <c:axId val="713831784"/>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713832112"/>
        <c:crosses val="max"/>
        <c:crossBetween val="between"/>
      </c:valAx>
      <c:catAx>
        <c:axId val="713832112"/>
        <c:scaling>
          <c:orientation val="minMax"/>
        </c:scaling>
        <c:delete val="1"/>
        <c:axPos val="b"/>
        <c:numFmt formatCode="General" sourceLinked="1"/>
        <c:majorTickMark val="out"/>
        <c:minorTickMark val="none"/>
        <c:tickLblPos val="nextTo"/>
        <c:crossAx val="713831784"/>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t>ICS (Indice de Calidad Servicio)</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clustered"/>
        <c:varyColors val="0"/>
        <c:ser>
          <c:idx val="0"/>
          <c:order val="0"/>
          <c:tx>
            <c:strRef>
              <c:f>Graficas!$A$23</c:f>
              <c:strCache>
                <c:ptCount val="1"/>
                <c:pt idx="0">
                  <c:v>ICS VCM-603</c:v>
                </c:pt>
              </c:strCache>
            </c:strRef>
          </c:tx>
          <c:spPr>
            <a:solidFill>
              <a:schemeClr val="accent1"/>
            </a:solidFill>
            <a:ln>
              <a:noFill/>
            </a:ln>
            <a:effectLst/>
          </c:spPr>
          <c:invertIfNegative val="0"/>
          <c:cat>
            <c:numRef>
              <c:f>Graficas!$B$22:$M$22</c:f>
              <c:numCache>
                <c:formatCode>General</c:formatCode>
                <c:ptCount val="8"/>
                <c:pt idx="0">
                  <c:v>2020</c:v>
                </c:pt>
                <c:pt idx="1">
                  <c:v>2019</c:v>
                </c:pt>
                <c:pt idx="2">
                  <c:v>2017</c:v>
                </c:pt>
                <c:pt idx="3">
                  <c:v>2016</c:v>
                </c:pt>
                <c:pt idx="4">
                  <c:v>2015</c:v>
                </c:pt>
                <c:pt idx="5">
                  <c:v>2014</c:v>
                </c:pt>
                <c:pt idx="6">
                  <c:v>2013</c:v>
                </c:pt>
                <c:pt idx="7">
                  <c:v>2009</c:v>
                </c:pt>
              </c:numCache>
              <c:extLst/>
            </c:numRef>
          </c:cat>
          <c:val>
            <c:numRef>
              <c:f>Graficas!$B$23:$M$23</c:f>
              <c:numCache>
                <c:formatCode>General</c:formatCode>
                <c:ptCount val="8"/>
                <c:pt idx="0">
                  <c:v>8.1</c:v>
                </c:pt>
                <c:pt idx="1">
                  <c:v>7.97</c:v>
                </c:pt>
                <c:pt idx="2">
                  <c:v>7.99</c:v>
                </c:pt>
                <c:pt idx="3">
                  <c:v>7.71</c:v>
                </c:pt>
                <c:pt idx="4">
                  <c:v>7.48</c:v>
                </c:pt>
                <c:pt idx="5">
                  <c:v>7.39</c:v>
                </c:pt>
                <c:pt idx="6">
                  <c:v>7.56</c:v>
                </c:pt>
                <c:pt idx="7">
                  <c:v>7.83</c:v>
                </c:pt>
              </c:numCache>
              <c:extLst/>
            </c:numRef>
          </c:val>
          <c:extLst>
            <c:ext xmlns:c16="http://schemas.microsoft.com/office/drawing/2014/chart" uri="{C3380CC4-5D6E-409C-BE32-E72D297353CC}">
              <c16:uniqueId val="{00000000-DD66-4E45-BFBD-5F5D0A154387}"/>
            </c:ext>
          </c:extLst>
        </c:ser>
        <c:dLbls>
          <c:showLegendKey val="0"/>
          <c:showVal val="0"/>
          <c:showCatName val="0"/>
          <c:showSerName val="0"/>
          <c:showPercent val="0"/>
          <c:showBubbleSize val="0"/>
        </c:dLbls>
        <c:gapWidth val="219"/>
        <c:overlap val="-27"/>
        <c:axId val="667643480"/>
        <c:axId val="667641184"/>
      </c:barChart>
      <c:lineChart>
        <c:grouping val="standard"/>
        <c:varyColors val="0"/>
        <c:ser>
          <c:idx val="1"/>
          <c:order val="1"/>
          <c:tx>
            <c:strRef>
              <c:f>Graficas!$A$24</c:f>
              <c:strCache>
                <c:ptCount val="1"/>
                <c:pt idx="0">
                  <c:v>ICS Red Interurbanos</c:v>
                </c:pt>
              </c:strCache>
            </c:strRef>
          </c:tx>
          <c:spPr>
            <a:ln w="28575" cap="rnd">
              <a:solidFill>
                <a:schemeClr val="accent2"/>
              </a:solidFill>
              <a:round/>
            </a:ln>
            <a:effectLst/>
          </c:spPr>
          <c:marker>
            <c:symbol val="none"/>
          </c:marker>
          <c:cat>
            <c:numRef>
              <c:f>Graficas!$B$22:$M$22</c:f>
              <c:numCache>
                <c:formatCode>General</c:formatCode>
                <c:ptCount val="8"/>
                <c:pt idx="0">
                  <c:v>2020</c:v>
                </c:pt>
                <c:pt idx="1">
                  <c:v>2019</c:v>
                </c:pt>
                <c:pt idx="2">
                  <c:v>2017</c:v>
                </c:pt>
                <c:pt idx="3">
                  <c:v>2016</c:v>
                </c:pt>
                <c:pt idx="4">
                  <c:v>2015</c:v>
                </c:pt>
                <c:pt idx="5">
                  <c:v>2014</c:v>
                </c:pt>
                <c:pt idx="6">
                  <c:v>2013</c:v>
                </c:pt>
                <c:pt idx="7">
                  <c:v>2009</c:v>
                </c:pt>
              </c:numCache>
              <c:extLst/>
            </c:numRef>
          </c:cat>
          <c:val>
            <c:numRef>
              <c:f>Graficas!$B$24:$M$24</c:f>
              <c:numCache>
                <c:formatCode>General</c:formatCode>
                <c:ptCount val="8"/>
                <c:pt idx="0">
                  <c:v>8.08</c:v>
                </c:pt>
                <c:pt idx="1">
                  <c:v>7.65</c:v>
                </c:pt>
                <c:pt idx="2">
                  <c:v>7.57</c:v>
                </c:pt>
                <c:pt idx="3">
                  <c:v>7.47</c:v>
                </c:pt>
                <c:pt idx="4">
                  <c:v>7.35</c:v>
                </c:pt>
                <c:pt idx="5">
                  <c:v>7.48</c:v>
                </c:pt>
                <c:pt idx="6">
                  <c:v>7.4</c:v>
                </c:pt>
              </c:numCache>
              <c:extLst/>
            </c:numRef>
          </c:val>
          <c:smooth val="0"/>
          <c:extLst>
            <c:ext xmlns:c16="http://schemas.microsoft.com/office/drawing/2014/chart" uri="{C3380CC4-5D6E-409C-BE32-E72D297353CC}">
              <c16:uniqueId val="{00000001-DD66-4E45-BFBD-5F5D0A154387}"/>
            </c:ext>
          </c:extLst>
        </c:ser>
        <c:dLbls>
          <c:showLegendKey val="0"/>
          <c:showVal val="0"/>
          <c:showCatName val="0"/>
          <c:showSerName val="0"/>
          <c:showPercent val="0"/>
          <c:showBubbleSize val="0"/>
        </c:dLbls>
        <c:marker val="1"/>
        <c:smooth val="0"/>
        <c:axId val="667643480"/>
        <c:axId val="667641184"/>
      </c:lineChart>
      <c:catAx>
        <c:axId val="66764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67641184"/>
        <c:crosses val="autoZero"/>
        <c:auto val="1"/>
        <c:lblAlgn val="ctr"/>
        <c:lblOffset val="100"/>
        <c:noMultiLvlLbl val="0"/>
      </c:catAx>
      <c:valAx>
        <c:axId val="667641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67643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r>
              <a:rPr lang="en-US" sz="1100"/>
              <a:t>NPS</a:t>
            </a:r>
          </a:p>
        </c:rich>
      </c:tx>
      <c:layout/>
      <c:overlay val="0"/>
      <c:spPr>
        <a:noFill/>
        <a:ln>
          <a:noFill/>
        </a:ln>
        <a:effectLst/>
      </c:spPr>
      <c:txPr>
        <a:bodyPr rot="0" spcFirstLastPara="1" vertOverflow="ellipsis" vert="horz" wrap="square" anchor="ctr" anchorCtr="1"/>
        <a:lstStyle/>
        <a:p>
          <a:pPr>
            <a:defRPr sz="1100" b="1"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percentStacked"/>
        <c:varyColors val="0"/>
        <c:ser>
          <c:idx val="0"/>
          <c:order val="0"/>
          <c:tx>
            <c:strRef>
              <c:f>NPS!$A$7</c:f>
              <c:strCache>
                <c:ptCount val="1"/>
                <c:pt idx="0">
                  <c:v>Valoración VCM-603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NPS!$B$6:$I$6</c:f>
              <c:numCache>
                <c:formatCode>General</c:formatCode>
                <c:ptCount val="8"/>
                <c:pt idx="0">
                  <c:v>2020</c:v>
                </c:pt>
                <c:pt idx="1">
                  <c:v>2019</c:v>
                </c:pt>
                <c:pt idx="2">
                  <c:v>2017</c:v>
                </c:pt>
                <c:pt idx="3">
                  <c:v>2016</c:v>
                </c:pt>
                <c:pt idx="4">
                  <c:v>2015</c:v>
                </c:pt>
                <c:pt idx="5">
                  <c:v>2014</c:v>
                </c:pt>
                <c:pt idx="6">
                  <c:v>2013</c:v>
                </c:pt>
                <c:pt idx="7">
                  <c:v>2009</c:v>
                </c:pt>
              </c:numCache>
            </c:numRef>
          </c:cat>
          <c:val>
            <c:numRef>
              <c:f>NPS!$B$7:$I$7</c:f>
              <c:numCache>
                <c:formatCode>0.00%</c:formatCode>
                <c:ptCount val="8"/>
                <c:pt idx="0">
                  <c:v>0.2757</c:v>
                </c:pt>
                <c:pt idx="1">
                  <c:v>0.32900000000000001</c:v>
                </c:pt>
                <c:pt idx="2" formatCode="0.0%">
                  <c:v>0.255</c:v>
                </c:pt>
                <c:pt idx="3">
                  <c:v>0.188</c:v>
                </c:pt>
                <c:pt idx="4">
                  <c:v>0.158</c:v>
                </c:pt>
                <c:pt idx="5">
                  <c:v>0.21</c:v>
                </c:pt>
                <c:pt idx="6">
                  <c:v>0.19900000000000001</c:v>
                </c:pt>
                <c:pt idx="7">
                  <c:v>0.1772</c:v>
                </c:pt>
              </c:numCache>
            </c:numRef>
          </c:val>
          <c:extLst>
            <c:ext xmlns:c16="http://schemas.microsoft.com/office/drawing/2014/chart" uri="{C3380CC4-5D6E-409C-BE32-E72D297353CC}">
              <c16:uniqueId val="{00000000-0CD7-4BA1-A476-B1CDF3B05843}"/>
            </c:ext>
          </c:extLst>
        </c:ser>
        <c:ser>
          <c:idx val="1"/>
          <c:order val="1"/>
          <c:tx>
            <c:strRef>
              <c:f>NPS!$A$8</c:f>
              <c:strCache>
                <c:ptCount val="1"/>
                <c:pt idx="0">
                  <c:v>Valoración Red Interurbanos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NPS!$B$6:$I$6</c:f>
              <c:numCache>
                <c:formatCode>General</c:formatCode>
                <c:ptCount val="8"/>
                <c:pt idx="0">
                  <c:v>2020</c:v>
                </c:pt>
                <c:pt idx="1">
                  <c:v>2019</c:v>
                </c:pt>
                <c:pt idx="2">
                  <c:v>2017</c:v>
                </c:pt>
                <c:pt idx="3">
                  <c:v>2016</c:v>
                </c:pt>
                <c:pt idx="4">
                  <c:v>2015</c:v>
                </c:pt>
                <c:pt idx="5">
                  <c:v>2014</c:v>
                </c:pt>
                <c:pt idx="6">
                  <c:v>2013</c:v>
                </c:pt>
                <c:pt idx="7">
                  <c:v>2009</c:v>
                </c:pt>
              </c:numCache>
            </c:numRef>
          </c:cat>
          <c:val>
            <c:numRef>
              <c:f>NPS!$B$8:$I$8</c:f>
              <c:numCache>
                <c:formatCode>0.00%</c:formatCode>
                <c:ptCount val="8"/>
                <c:pt idx="0">
                  <c:v>0.3604</c:v>
                </c:pt>
                <c:pt idx="1">
                  <c:v>0.19500000000000001</c:v>
                </c:pt>
                <c:pt idx="2">
                  <c:v>8.2000000000000003E-2</c:v>
                </c:pt>
                <c:pt idx="3">
                  <c:v>0.1</c:v>
                </c:pt>
                <c:pt idx="4">
                  <c:v>2.1999999999999999E-2</c:v>
                </c:pt>
                <c:pt idx="5">
                  <c:v>0.26200000000000001</c:v>
                </c:pt>
                <c:pt idx="6">
                  <c:v>0.17499999999999999</c:v>
                </c:pt>
              </c:numCache>
            </c:numRef>
          </c:val>
          <c:extLst>
            <c:ext xmlns:c16="http://schemas.microsoft.com/office/drawing/2014/chart" uri="{C3380CC4-5D6E-409C-BE32-E72D297353CC}">
              <c16:uniqueId val="{00000001-0CD7-4BA1-A476-B1CDF3B05843}"/>
            </c:ext>
          </c:extLst>
        </c:ser>
        <c:dLbls>
          <c:dLblPos val="ctr"/>
          <c:showLegendKey val="0"/>
          <c:showVal val="1"/>
          <c:showCatName val="0"/>
          <c:showSerName val="0"/>
          <c:showPercent val="0"/>
          <c:showBubbleSize val="0"/>
        </c:dLbls>
        <c:gapWidth val="79"/>
        <c:overlap val="100"/>
        <c:axId val="520300912"/>
        <c:axId val="520299272"/>
      </c:barChart>
      <c:catAx>
        <c:axId val="5203009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crossAx val="520299272"/>
        <c:crosses val="autoZero"/>
        <c:auto val="1"/>
        <c:lblAlgn val="ctr"/>
        <c:lblOffset val="100"/>
        <c:noMultiLvlLbl val="0"/>
      </c:catAx>
      <c:valAx>
        <c:axId val="520299272"/>
        <c:scaling>
          <c:orientation val="minMax"/>
        </c:scaling>
        <c:delete val="1"/>
        <c:axPos val="l"/>
        <c:numFmt formatCode="0%" sourceLinked="1"/>
        <c:majorTickMark val="none"/>
        <c:minorTickMark val="none"/>
        <c:tickLblPos val="nextTo"/>
        <c:crossAx val="52030091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r>
              <a:rPr lang="en-US" sz="1100"/>
              <a:t>NPS</a:t>
            </a:r>
          </a:p>
        </c:rich>
      </c:tx>
      <c:layout/>
      <c:overlay val="0"/>
      <c:spPr>
        <a:noFill/>
        <a:ln>
          <a:noFill/>
        </a:ln>
        <a:effectLst/>
      </c:spPr>
      <c:txPr>
        <a:bodyPr rot="0" spcFirstLastPara="1" vertOverflow="ellipsis" vert="horz" wrap="square" anchor="ctr" anchorCtr="1"/>
        <a:lstStyle/>
        <a:p>
          <a:pPr>
            <a:defRPr sz="1100" b="1"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stacked"/>
        <c:varyColors val="0"/>
        <c:ser>
          <c:idx val="0"/>
          <c:order val="0"/>
          <c:tx>
            <c:strRef>
              <c:f>NPS!$A$15</c:f>
              <c:strCache>
                <c:ptCount val="1"/>
                <c:pt idx="0">
                  <c:v>Promotores (9-10)</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NPS!$B$14:$I$14</c:f>
              <c:numCache>
                <c:formatCode>General</c:formatCode>
                <c:ptCount val="8"/>
                <c:pt idx="0">
                  <c:v>2020</c:v>
                </c:pt>
                <c:pt idx="1">
                  <c:v>2019</c:v>
                </c:pt>
                <c:pt idx="2">
                  <c:v>2017</c:v>
                </c:pt>
                <c:pt idx="3">
                  <c:v>2016</c:v>
                </c:pt>
                <c:pt idx="4">
                  <c:v>2015</c:v>
                </c:pt>
                <c:pt idx="5">
                  <c:v>2014</c:v>
                </c:pt>
                <c:pt idx="6">
                  <c:v>2013</c:v>
                </c:pt>
                <c:pt idx="7">
                  <c:v>2009</c:v>
                </c:pt>
              </c:numCache>
            </c:numRef>
          </c:cat>
          <c:val>
            <c:numRef>
              <c:f>NPS!$B$15:$I$15</c:f>
              <c:numCache>
                <c:formatCode>0.00%</c:formatCode>
                <c:ptCount val="8"/>
                <c:pt idx="0">
                  <c:v>0.46489999999999998</c:v>
                </c:pt>
                <c:pt idx="1">
                  <c:v>0.44629999999999997</c:v>
                </c:pt>
                <c:pt idx="2">
                  <c:v>0.38100000000000001</c:v>
                </c:pt>
                <c:pt idx="3">
                  <c:v>0.35099999999999998</c:v>
                </c:pt>
                <c:pt idx="4">
                  <c:v>0.27800000000000002</c:v>
                </c:pt>
                <c:pt idx="5">
                  <c:v>0.125</c:v>
                </c:pt>
                <c:pt idx="6">
                  <c:v>0.23699999999999999</c:v>
                </c:pt>
                <c:pt idx="7">
                  <c:v>0.22600000000000001</c:v>
                </c:pt>
              </c:numCache>
            </c:numRef>
          </c:val>
          <c:extLst>
            <c:ext xmlns:c16="http://schemas.microsoft.com/office/drawing/2014/chart" uri="{C3380CC4-5D6E-409C-BE32-E72D297353CC}">
              <c16:uniqueId val="{00000000-82A1-4490-A696-511C26A3E1C1}"/>
            </c:ext>
          </c:extLst>
        </c:ser>
        <c:ser>
          <c:idx val="1"/>
          <c:order val="1"/>
          <c:tx>
            <c:strRef>
              <c:f>NPS!$A$16</c:f>
              <c:strCache>
                <c:ptCount val="1"/>
                <c:pt idx="0">
                  <c:v>Pasivos (7-8)</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NPS!$B$14:$I$14</c:f>
              <c:numCache>
                <c:formatCode>General</c:formatCode>
                <c:ptCount val="8"/>
                <c:pt idx="0">
                  <c:v>2020</c:v>
                </c:pt>
                <c:pt idx="1">
                  <c:v>2019</c:v>
                </c:pt>
                <c:pt idx="2">
                  <c:v>2017</c:v>
                </c:pt>
                <c:pt idx="3">
                  <c:v>2016</c:v>
                </c:pt>
                <c:pt idx="4">
                  <c:v>2015</c:v>
                </c:pt>
                <c:pt idx="5">
                  <c:v>2014</c:v>
                </c:pt>
                <c:pt idx="6">
                  <c:v>2013</c:v>
                </c:pt>
                <c:pt idx="7">
                  <c:v>2009</c:v>
                </c:pt>
              </c:numCache>
            </c:numRef>
          </c:cat>
          <c:val>
            <c:numRef>
              <c:f>NPS!$B$16:$I$16</c:f>
              <c:numCache>
                <c:formatCode>0.00%</c:formatCode>
                <c:ptCount val="8"/>
                <c:pt idx="0">
                  <c:v>0.34050000000000002</c:v>
                </c:pt>
                <c:pt idx="1">
                  <c:v>0.43640000000000001</c:v>
                </c:pt>
                <c:pt idx="2">
                  <c:v>0.48599999999999999</c:v>
                </c:pt>
                <c:pt idx="3">
                  <c:v>0.47899999999999998</c:v>
                </c:pt>
                <c:pt idx="4">
                  <c:v>0.60299999999999998</c:v>
                </c:pt>
                <c:pt idx="5">
                  <c:v>0.64200000000000002</c:v>
                </c:pt>
                <c:pt idx="6">
                  <c:v>0.59499999999999997</c:v>
                </c:pt>
                <c:pt idx="7">
                  <c:v>0.61899999999999999</c:v>
                </c:pt>
              </c:numCache>
            </c:numRef>
          </c:val>
          <c:extLst>
            <c:ext xmlns:c16="http://schemas.microsoft.com/office/drawing/2014/chart" uri="{C3380CC4-5D6E-409C-BE32-E72D297353CC}">
              <c16:uniqueId val="{00000001-82A1-4490-A696-511C26A3E1C1}"/>
            </c:ext>
          </c:extLst>
        </c:ser>
        <c:ser>
          <c:idx val="2"/>
          <c:order val="2"/>
          <c:tx>
            <c:strRef>
              <c:f>NPS!$A$17</c:f>
              <c:strCache>
                <c:ptCount val="1"/>
                <c:pt idx="0">
                  <c:v>Detractores (0-6)</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NPS!$B$14:$I$14</c:f>
              <c:numCache>
                <c:formatCode>General</c:formatCode>
                <c:ptCount val="8"/>
                <c:pt idx="0">
                  <c:v>2020</c:v>
                </c:pt>
                <c:pt idx="1">
                  <c:v>2019</c:v>
                </c:pt>
                <c:pt idx="2">
                  <c:v>2017</c:v>
                </c:pt>
                <c:pt idx="3">
                  <c:v>2016</c:v>
                </c:pt>
                <c:pt idx="4">
                  <c:v>2015</c:v>
                </c:pt>
                <c:pt idx="5">
                  <c:v>2014</c:v>
                </c:pt>
                <c:pt idx="6">
                  <c:v>2013</c:v>
                </c:pt>
                <c:pt idx="7">
                  <c:v>2009</c:v>
                </c:pt>
              </c:numCache>
            </c:numRef>
          </c:cat>
          <c:val>
            <c:numRef>
              <c:f>NPS!$B$17:$I$17</c:f>
              <c:numCache>
                <c:formatCode>0.00%</c:formatCode>
                <c:ptCount val="8"/>
                <c:pt idx="0">
                  <c:v>0.18920000000000001</c:v>
                </c:pt>
                <c:pt idx="1">
                  <c:v>0.1173</c:v>
                </c:pt>
                <c:pt idx="2">
                  <c:v>0.126</c:v>
                </c:pt>
                <c:pt idx="3">
                  <c:v>0.16300000000000001</c:v>
                </c:pt>
                <c:pt idx="4">
                  <c:v>0.12</c:v>
                </c:pt>
                <c:pt idx="5">
                  <c:v>0.23200000000000001</c:v>
                </c:pt>
                <c:pt idx="6">
                  <c:v>0.161</c:v>
                </c:pt>
                <c:pt idx="7">
                  <c:v>0.14799999999999999</c:v>
                </c:pt>
              </c:numCache>
            </c:numRef>
          </c:val>
          <c:extLst>
            <c:ext xmlns:c16="http://schemas.microsoft.com/office/drawing/2014/chart" uri="{C3380CC4-5D6E-409C-BE32-E72D297353CC}">
              <c16:uniqueId val="{00000002-82A1-4490-A696-511C26A3E1C1}"/>
            </c:ext>
          </c:extLst>
        </c:ser>
        <c:dLbls>
          <c:dLblPos val="ctr"/>
          <c:showLegendKey val="0"/>
          <c:showVal val="1"/>
          <c:showCatName val="0"/>
          <c:showSerName val="0"/>
          <c:showPercent val="0"/>
          <c:showBubbleSize val="0"/>
        </c:dLbls>
        <c:gapWidth val="79"/>
        <c:overlap val="100"/>
        <c:axId val="520324856"/>
        <c:axId val="520316984"/>
      </c:barChart>
      <c:catAx>
        <c:axId val="5203248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crossAx val="520316984"/>
        <c:crosses val="autoZero"/>
        <c:auto val="1"/>
        <c:lblAlgn val="ctr"/>
        <c:lblOffset val="100"/>
        <c:noMultiLvlLbl val="0"/>
      </c:catAx>
      <c:valAx>
        <c:axId val="520316984"/>
        <c:scaling>
          <c:orientation val="minMax"/>
          <c:max val="1"/>
        </c:scaling>
        <c:delete val="1"/>
        <c:axPos val="l"/>
        <c:numFmt formatCode="0.00%" sourceLinked="1"/>
        <c:majorTickMark val="none"/>
        <c:minorTickMark val="none"/>
        <c:tickLblPos val="nextTo"/>
        <c:crossAx val="52032485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n-US" sz="1100"/>
              <a:t>Valoración por item</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manualLayout>
          <c:layoutTarget val="inner"/>
          <c:xMode val="edge"/>
          <c:yMode val="edge"/>
          <c:x val="0.13359306438046595"/>
          <c:y val="8.9017341040462425E-2"/>
          <c:w val="0.86640693561953408"/>
          <c:h val="0.44275757437834723"/>
        </c:manualLayout>
      </c:layout>
      <c:barChart>
        <c:barDir val="col"/>
        <c:grouping val="clustered"/>
        <c:varyColors val="0"/>
        <c:ser>
          <c:idx val="1"/>
          <c:order val="1"/>
          <c:tx>
            <c:strRef>
              <c:f>'Items 2020 comparativa'!$M$4</c:f>
              <c:strCache>
                <c:ptCount val="1"/>
                <c:pt idx="0">
                  <c:v>VCM-603</c:v>
                </c:pt>
              </c:strCache>
            </c:strRef>
          </c:tx>
          <c:spPr>
            <a:solidFill>
              <a:schemeClr val="accent3"/>
            </a:solidFill>
            <a:ln>
              <a:noFill/>
            </a:ln>
            <a:effectLst/>
          </c:spPr>
          <c:invertIfNegative val="0"/>
          <c:cat>
            <c:strRef>
              <c:f>'Items 2020 comparativa'!$K$5:$K$29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2020 comparativa'!$M$5:$M$29</c:f>
              <c:numCache>
                <c:formatCode>0.00</c:formatCode>
                <c:ptCount val="25"/>
                <c:pt idx="0">
                  <c:v>7.36</c:v>
                </c:pt>
                <c:pt idx="1">
                  <c:v>6.83</c:v>
                </c:pt>
                <c:pt idx="2">
                  <c:v>7.54</c:v>
                </c:pt>
                <c:pt idx="3">
                  <c:v>8.0299999999999994</c:v>
                </c:pt>
                <c:pt idx="4">
                  <c:v>8.39</c:v>
                </c:pt>
                <c:pt idx="5">
                  <c:v>8.65</c:v>
                </c:pt>
                <c:pt idx="6">
                  <c:v>7.83</c:v>
                </c:pt>
                <c:pt idx="7">
                  <c:v>6.73</c:v>
                </c:pt>
                <c:pt idx="8">
                  <c:v>7.52</c:v>
                </c:pt>
                <c:pt idx="9">
                  <c:v>8.08</c:v>
                </c:pt>
                <c:pt idx="10">
                  <c:v>8.4</c:v>
                </c:pt>
                <c:pt idx="11">
                  <c:v>8.34</c:v>
                </c:pt>
                <c:pt idx="12">
                  <c:v>7.37</c:v>
                </c:pt>
                <c:pt idx="13">
                  <c:v>8.23</c:v>
                </c:pt>
                <c:pt idx="14">
                  <c:v>7.8</c:v>
                </c:pt>
                <c:pt idx="15">
                  <c:v>7.89</c:v>
                </c:pt>
                <c:pt idx="16">
                  <c:v>8.52</c:v>
                </c:pt>
                <c:pt idx="17">
                  <c:v>7.88</c:v>
                </c:pt>
                <c:pt idx="18">
                  <c:v>7.88</c:v>
                </c:pt>
                <c:pt idx="19">
                  <c:v>7.87</c:v>
                </c:pt>
                <c:pt idx="20">
                  <c:v>8.11</c:v>
                </c:pt>
                <c:pt idx="21">
                  <c:v>8.67</c:v>
                </c:pt>
                <c:pt idx="22">
                  <c:v>6.71</c:v>
                </c:pt>
                <c:pt idx="23">
                  <c:v>8.2799999999999994</c:v>
                </c:pt>
                <c:pt idx="24">
                  <c:v>8.17</c:v>
                </c:pt>
              </c:numCache>
            </c:numRef>
          </c:val>
          <c:extLst>
            <c:ext xmlns:c16="http://schemas.microsoft.com/office/drawing/2014/chart" uri="{C3380CC4-5D6E-409C-BE32-E72D297353CC}">
              <c16:uniqueId val="{00000000-48FC-405A-B978-C71A9A18F9CA}"/>
            </c:ext>
          </c:extLst>
        </c:ser>
        <c:ser>
          <c:idx val="2"/>
          <c:order val="2"/>
          <c:tx>
            <c:strRef>
              <c:f>'Items 2020 comparativa'!$N$4</c:f>
              <c:strCache>
                <c:ptCount val="1"/>
                <c:pt idx="0">
                  <c:v>VCM-605</c:v>
                </c:pt>
              </c:strCache>
            </c:strRef>
          </c:tx>
          <c:spPr>
            <a:solidFill>
              <a:schemeClr val="accent5"/>
            </a:solidFill>
            <a:ln>
              <a:noFill/>
            </a:ln>
            <a:effectLst/>
          </c:spPr>
          <c:invertIfNegative val="0"/>
          <c:cat>
            <c:strRef>
              <c:f>'Items 2020 comparativa'!$K$5:$K$29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2020 comparativa'!$N$5:$N$29</c:f>
              <c:numCache>
                <c:formatCode>0.00</c:formatCode>
                <c:ptCount val="25"/>
                <c:pt idx="0">
                  <c:v>8.0299999999999994</c:v>
                </c:pt>
                <c:pt idx="1">
                  <c:v>8.11</c:v>
                </c:pt>
                <c:pt idx="2">
                  <c:v>8.2799999999999994</c:v>
                </c:pt>
                <c:pt idx="3">
                  <c:v>8.32</c:v>
                </c:pt>
                <c:pt idx="4">
                  <c:v>8.84</c:v>
                </c:pt>
                <c:pt idx="5">
                  <c:v>9.02</c:v>
                </c:pt>
                <c:pt idx="6">
                  <c:v>8.1</c:v>
                </c:pt>
                <c:pt idx="7">
                  <c:v>7.35</c:v>
                </c:pt>
                <c:pt idx="8">
                  <c:v>7.81</c:v>
                </c:pt>
                <c:pt idx="9">
                  <c:v>8.3699999999999992</c:v>
                </c:pt>
                <c:pt idx="10">
                  <c:v>8.75</c:v>
                </c:pt>
                <c:pt idx="11">
                  <c:v>8.51</c:v>
                </c:pt>
                <c:pt idx="12">
                  <c:v>7.69</c:v>
                </c:pt>
                <c:pt idx="13">
                  <c:v>8.4600000000000009</c:v>
                </c:pt>
                <c:pt idx="14">
                  <c:v>8.31</c:v>
                </c:pt>
                <c:pt idx="15">
                  <c:v>7.99</c:v>
                </c:pt>
                <c:pt idx="16">
                  <c:v>8.86</c:v>
                </c:pt>
                <c:pt idx="17">
                  <c:v>7.92</c:v>
                </c:pt>
                <c:pt idx="18">
                  <c:v>8.11</c:v>
                </c:pt>
                <c:pt idx="19">
                  <c:v>8.09</c:v>
                </c:pt>
                <c:pt idx="20">
                  <c:v>8.34</c:v>
                </c:pt>
                <c:pt idx="21">
                  <c:v>8.75</c:v>
                </c:pt>
                <c:pt idx="22">
                  <c:v>6.47</c:v>
                </c:pt>
                <c:pt idx="23">
                  <c:v>8.4600000000000009</c:v>
                </c:pt>
                <c:pt idx="24">
                  <c:v>8.4499999999999993</c:v>
                </c:pt>
              </c:numCache>
            </c:numRef>
          </c:val>
          <c:extLst>
            <c:ext xmlns:c16="http://schemas.microsoft.com/office/drawing/2014/chart" uri="{C3380CC4-5D6E-409C-BE32-E72D297353CC}">
              <c16:uniqueId val="{00000001-48FC-405A-B978-C71A9A18F9CA}"/>
            </c:ext>
          </c:extLst>
        </c:ser>
        <c:ser>
          <c:idx val="3"/>
          <c:order val="3"/>
          <c:tx>
            <c:strRef>
              <c:f>'Items 2020 comparativa'!$O$4</c:f>
              <c:strCache>
                <c:ptCount val="1"/>
                <c:pt idx="0">
                  <c:v>URCM-152</c:v>
                </c:pt>
              </c:strCache>
            </c:strRef>
          </c:tx>
          <c:spPr>
            <a:solidFill>
              <a:schemeClr val="accent1">
                <a:lumMod val="60000"/>
              </a:schemeClr>
            </a:solidFill>
            <a:ln>
              <a:noFill/>
            </a:ln>
            <a:effectLst/>
          </c:spPr>
          <c:invertIfNegative val="0"/>
          <c:cat>
            <c:strRef>
              <c:f>'Items 2020 comparativa'!$K$5:$K$29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2020 comparativa'!$O$5:$O$29</c:f>
              <c:numCache>
                <c:formatCode>0.00</c:formatCode>
                <c:ptCount val="25"/>
                <c:pt idx="0">
                  <c:v>7.93</c:v>
                </c:pt>
                <c:pt idx="1">
                  <c:v>7.68</c:v>
                </c:pt>
                <c:pt idx="2">
                  <c:v>8.34</c:v>
                </c:pt>
                <c:pt idx="3">
                  <c:v>8.41</c:v>
                </c:pt>
                <c:pt idx="4">
                  <c:v>8.99</c:v>
                </c:pt>
                <c:pt idx="5">
                  <c:v>9.02</c:v>
                </c:pt>
                <c:pt idx="6">
                  <c:v>7.95</c:v>
                </c:pt>
                <c:pt idx="7">
                  <c:v>7.19</c:v>
                </c:pt>
                <c:pt idx="8">
                  <c:v>8.19</c:v>
                </c:pt>
                <c:pt idx="9">
                  <c:v>8.4</c:v>
                </c:pt>
                <c:pt idx="10">
                  <c:v>8.08</c:v>
                </c:pt>
                <c:pt idx="11">
                  <c:v>8.43</c:v>
                </c:pt>
                <c:pt idx="12">
                  <c:v>8.06</c:v>
                </c:pt>
                <c:pt idx="13">
                  <c:v>8.6199999999999992</c:v>
                </c:pt>
                <c:pt idx="14">
                  <c:v>7.88</c:v>
                </c:pt>
                <c:pt idx="15">
                  <c:v>8.11</c:v>
                </c:pt>
                <c:pt idx="16">
                  <c:v>9.08</c:v>
                </c:pt>
                <c:pt idx="17">
                  <c:v>7.99</c:v>
                </c:pt>
                <c:pt idx="18">
                  <c:v>8.2200000000000006</c:v>
                </c:pt>
                <c:pt idx="19">
                  <c:v>8.65</c:v>
                </c:pt>
                <c:pt idx="20">
                  <c:v>8.48</c:v>
                </c:pt>
                <c:pt idx="21">
                  <c:v>8.84</c:v>
                </c:pt>
                <c:pt idx="22">
                  <c:v>6.66</c:v>
                </c:pt>
                <c:pt idx="23">
                  <c:v>8.65</c:v>
                </c:pt>
                <c:pt idx="24">
                  <c:v>8.6999999999999993</c:v>
                </c:pt>
              </c:numCache>
            </c:numRef>
          </c:val>
          <c:extLst>
            <c:ext xmlns:c16="http://schemas.microsoft.com/office/drawing/2014/chart" uri="{C3380CC4-5D6E-409C-BE32-E72D297353CC}">
              <c16:uniqueId val="{00000002-48FC-405A-B978-C71A9A18F9CA}"/>
            </c:ext>
          </c:extLst>
        </c:ser>
        <c:dLbls>
          <c:showLegendKey val="0"/>
          <c:showVal val="0"/>
          <c:showCatName val="0"/>
          <c:showSerName val="0"/>
          <c:showPercent val="0"/>
          <c:showBubbleSize val="0"/>
        </c:dLbls>
        <c:gapWidth val="219"/>
        <c:axId val="528784512"/>
        <c:axId val="528777296"/>
      </c:barChart>
      <c:lineChart>
        <c:grouping val="stacked"/>
        <c:varyColors val="0"/>
        <c:ser>
          <c:idx val="0"/>
          <c:order val="0"/>
          <c:tx>
            <c:strRef>
              <c:f>'Items 2020 comparativa'!$L$4</c:f>
              <c:strCache>
                <c:ptCount val="1"/>
                <c:pt idx="0">
                  <c:v>Conjunto Red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'Items 2020 comparativa'!$K$5:$K$29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2020 comparativa'!$L$5:$L$29</c:f>
              <c:numCache>
                <c:formatCode>0.00</c:formatCode>
                <c:ptCount val="25"/>
                <c:pt idx="0">
                  <c:v>7.46</c:v>
                </c:pt>
                <c:pt idx="1">
                  <c:v>7</c:v>
                </c:pt>
                <c:pt idx="2">
                  <c:v>7.95</c:v>
                </c:pt>
                <c:pt idx="3">
                  <c:v>8.0299999999999994</c:v>
                </c:pt>
                <c:pt idx="4">
                  <c:v>8.59</c:v>
                </c:pt>
                <c:pt idx="5">
                  <c:v>8.73</c:v>
                </c:pt>
                <c:pt idx="6">
                  <c:v>7.54</c:v>
                </c:pt>
                <c:pt idx="7">
                  <c:v>6.67</c:v>
                </c:pt>
                <c:pt idx="8">
                  <c:v>7.6</c:v>
                </c:pt>
                <c:pt idx="9">
                  <c:v>8.02</c:v>
                </c:pt>
                <c:pt idx="10">
                  <c:v>7.88</c:v>
                </c:pt>
                <c:pt idx="11">
                  <c:v>8.19</c:v>
                </c:pt>
                <c:pt idx="12">
                  <c:v>7.56</c:v>
                </c:pt>
                <c:pt idx="13">
                  <c:v>8.19</c:v>
                </c:pt>
                <c:pt idx="14">
                  <c:v>7.85</c:v>
                </c:pt>
                <c:pt idx="15">
                  <c:v>7.9</c:v>
                </c:pt>
                <c:pt idx="16">
                  <c:v>8.6</c:v>
                </c:pt>
                <c:pt idx="17">
                  <c:v>7.78</c:v>
                </c:pt>
                <c:pt idx="18">
                  <c:v>7.9</c:v>
                </c:pt>
                <c:pt idx="19">
                  <c:v>8.1199999999999992</c:v>
                </c:pt>
                <c:pt idx="20">
                  <c:v>7.99</c:v>
                </c:pt>
                <c:pt idx="21">
                  <c:v>8.61</c:v>
                </c:pt>
                <c:pt idx="22">
                  <c:v>6.21</c:v>
                </c:pt>
                <c:pt idx="23">
                  <c:v>8.24</c:v>
                </c:pt>
                <c:pt idx="24">
                  <c:v>8.26</c:v>
                </c:pt>
              </c:numCache>
            </c:numRef>
          </c:val>
          <c:smooth val="0"/>
          <c:extLst>
            <c:ext xmlns:c16="http://schemas.microsoft.com/office/drawing/2014/chart" uri="{C3380CC4-5D6E-409C-BE32-E72D297353CC}">
              <c16:uniqueId val="{00000003-48FC-405A-B978-C71A9A18F9CA}"/>
            </c:ext>
          </c:extLst>
        </c:ser>
        <c:dLbls>
          <c:showLegendKey val="0"/>
          <c:showVal val="0"/>
          <c:showCatName val="0"/>
          <c:showSerName val="0"/>
          <c:showPercent val="0"/>
          <c:showBubbleSize val="0"/>
        </c:dLbls>
        <c:marker val="1"/>
        <c:smooth val="0"/>
        <c:axId val="528784512"/>
        <c:axId val="528777296"/>
      </c:lineChart>
      <c:catAx>
        <c:axId val="52878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528777296"/>
        <c:crosses val="autoZero"/>
        <c:auto val="1"/>
        <c:lblAlgn val="ctr"/>
        <c:lblOffset val="100"/>
        <c:noMultiLvlLbl val="0"/>
      </c:catAx>
      <c:valAx>
        <c:axId val="5287772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528784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t>Valoración atributos 2020 VCM605-Red</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areaChart>
        <c:grouping val="standard"/>
        <c:varyColors val="0"/>
        <c:ser>
          <c:idx val="2"/>
          <c:order val="2"/>
          <c:tx>
            <c:strRef>
              <c:f>'Items (2)'!$E$4</c:f>
              <c:strCache>
                <c:ptCount val="1"/>
                <c:pt idx="0">
                  <c:v>Variación</c:v>
                </c:pt>
              </c:strCache>
            </c:strRef>
          </c:tx>
          <c:spPr>
            <a:solidFill>
              <a:schemeClr val="accent3"/>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'Items (2)'!$B$5:$B$29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(2)'!$E$5:$E$29</c:f>
              <c:numCache>
                <c:formatCode>0.00</c:formatCode>
                <c:ptCount val="25"/>
                <c:pt idx="0">
                  <c:v>0.5699999999999994</c:v>
                </c:pt>
                <c:pt idx="1">
                  <c:v>1.1099999999999994</c:v>
                </c:pt>
                <c:pt idx="2">
                  <c:v>0.32999999999999918</c:v>
                </c:pt>
                <c:pt idx="3">
                  <c:v>0.29000000000000092</c:v>
                </c:pt>
                <c:pt idx="4">
                  <c:v>0.25</c:v>
                </c:pt>
                <c:pt idx="5">
                  <c:v>0.28999999999999915</c:v>
                </c:pt>
                <c:pt idx="6">
                  <c:v>0.55999999999999961</c:v>
                </c:pt>
                <c:pt idx="7">
                  <c:v>0.67999999999999972</c:v>
                </c:pt>
                <c:pt idx="8">
                  <c:v>0.20999999999999996</c:v>
                </c:pt>
                <c:pt idx="9">
                  <c:v>0.34999999999999964</c:v>
                </c:pt>
                <c:pt idx="10">
                  <c:v>0.87000000000000011</c:v>
                </c:pt>
                <c:pt idx="11">
                  <c:v>0.32000000000000028</c:v>
                </c:pt>
                <c:pt idx="12">
                  <c:v>0.13000000000000078</c:v>
                </c:pt>
                <c:pt idx="13">
                  <c:v>0.27000000000000135</c:v>
                </c:pt>
                <c:pt idx="14">
                  <c:v>0.46000000000000085</c:v>
                </c:pt>
                <c:pt idx="15">
                  <c:v>8.9999999999999858E-2</c:v>
                </c:pt>
                <c:pt idx="16">
                  <c:v>0.25999999999999979</c:v>
                </c:pt>
                <c:pt idx="17">
                  <c:v>0.13999999999999968</c:v>
                </c:pt>
                <c:pt idx="18">
                  <c:v>0.20999999999999908</c:v>
                </c:pt>
                <c:pt idx="19">
                  <c:v>-2.9999999999999361E-2</c:v>
                </c:pt>
                <c:pt idx="20">
                  <c:v>0.34999999999999964</c:v>
                </c:pt>
                <c:pt idx="21">
                  <c:v>0.14000000000000057</c:v>
                </c:pt>
                <c:pt idx="22">
                  <c:v>0.25999999999999979</c:v>
                </c:pt>
                <c:pt idx="23">
                  <c:v>0.22000000000000064</c:v>
                </c:pt>
                <c:pt idx="24">
                  <c:v>0.1899999999999995</c:v>
                </c:pt>
              </c:numCache>
            </c:numRef>
          </c:val>
          <c:extLst>
            <c:ext xmlns:c16="http://schemas.microsoft.com/office/drawing/2014/chart" uri="{C3380CC4-5D6E-409C-BE32-E72D297353CC}">
              <c16:uniqueId val="{00000000-C539-4354-B265-EABB952D29B2}"/>
            </c:ext>
          </c:extLst>
        </c:ser>
        <c:dLbls>
          <c:showLegendKey val="0"/>
          <c:showVal val="0"/>
          <c:showCatName val="0"/>
          <c:showSerName val="0"/>
          <c:showPercent val="0"/>
          <c:showBubbleSize val="0"/>
        </c:dLbls>
        <c:axId val="674310344"/>
        <c:axId val="674311000"/>
      </c:areaChart>
      <c:barChart>
        <c:barDir val="col"/>
        <c:grouping val="clustered"/>
        <c:varyColors val="0"/>
        <c:ser>
          <c:idx val="0"/>
          <c:order val="0"/>
          <c:tx>
            <c:strRef>
              <c:f>'Items (2)'!$C$4</c:f>
              <c:strCache>
                <c:ptCount val="1"/>
                <c:pt idx="0">
                  <c:v>VCM605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'Items (2)'!$B$5:$B$29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(2)'!$C$5:$C$29</c:f>
              <c:numCache>
                <c:formatCode>0.00</c:formatCode>
                <c:ptCount val="25"/>
                <c:pt idx="0">
                  <c:v>8.0299999999999994</c:v>
                </c:pt>
                <c:pt idx="1">
                  <c:v>8.11</c:v>
                </c:pt>
                <c:pt idx="2">
                  <c:v>8.2799999999999994</c:v>
                </c:pt>
                <c:pt idx="3">
                  <c:v>8.32</c:v>
                </c:pt>
                <c:pt idx="4">
                  <c:v>8.84</c:v>
                </c:pt>
                <c:pt idx="5">
                  <c:v>9.02</c:v>
                </c:pt>
                <c:pt idx="6">
                  <c:v>8.1</c:v>
                </c:pt>
                <c:pt idx="7">
                  <c:v>7.35</c:v>
                </c:pt>
                <c:pt idx="8">
                  <c:v>7.81</c:v>
                </c:pt>
                <c:pt idx="9">
                  <c:v>8.3699999999999992</c:v>
                </c:pt>
                <c:pt idx="10">
                  <c:v>8.75</c:v>
                </c:pt>
                <c:pt idx="11">
                  <c:v>8.51</c:v>
                </c:pt>
                <c:pt idx="12">
                  <c:v>7.69</c:v>
                </c:pt>
                <c:pt idx="13">
                  <c:v>8.4600000000000009</c:v>
                </c:pt>
                <c:pt idx="14">
                  <c:v>8.31</c:v>
                </c:pt>
                <c:pt idx="15">
                  <c:v>7.99</c:v>
                </c:pt>
                <c:pt idx="16">
                  <c:v>8.86</c:v>
                </c:pt>
                <c:pt idx="17">
                  <c:v>7.92</c:v>
                </c:pt>
                <c:pt idx="18">
                  <c:v>8.11</c:v>
                </c:pt>
                <c:pt idx="19">
                  <c:v>8.09</c:v>
                </c:pt>
                <c:pt idx="20">
                  <c:v>8.34</c:v>
                </c:pt>
                <c:pt idx="21">
                  <c:v>8.75</c:v>
                </c:pt>
                <c:pt idx="22">
                  <c:v>6.47</c:v>
                </c:pt>
                <c:pt idx="23">
                  <c:v>8.4600000000000009</c:v>
                </c:pt>
                <c:pt idx="24">
                  <c:v>8.4499999999999993</c:v>
                </c:pt>
              </c:numCache>
            </c:numRef>
          </c:val>
          <c:extLst>
            <c:ext xmlns:c16="http://schemas.microsoft.com/office/drawing/2014/chart" uri="{C3380CC4-5D6E-409C-BE32-E72D297353CC}">
              <c16:uniqueId val="{00000001-C539-4354-B265-EABB952D29B2}"/>
            </c:ext>
          </c:extLst>
        </c:ser>
        <c:dLbls>
          <c:showLegendKey val="0"/>
          <c:showVal val="0"/>
          <c:showCatName val="0"/>
          <c:showSerName val="0"/>
          <c:showPercent val="0"/>
          <c:showBubbleSize val="0"/>
        </c:dLbls>
        <c:gapWidth val="79"/>
        <c:axId val="674310344"/>
        <c:axId val="674311000"/>
      </c:barChart>
      <c:lineChart>
        <c:grouping val="standard"/>
        <c:varyColors val="0"/>
        <c:ser>
          <c:idx val="1"/>
          <c:order val="1"/>
          <c:tx>
            <c:strRef>
              <c:f>'Items (2)'!$D$4</c:f>
              <c:strCache>
                <c:ptCount val="1"/>
                <c:pt idx="0">
                  <c:v>Red Interurbanos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'Items (2)'!$B$5:$B$29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(2)'!$D$5:$D$29</c:f>
              <c:numCache>
                <c:formatCode>0.00</c:formatCode>
                <c:ptCount val="25"/>
                <c:pt idx="0">
                  <c:v>7.46</c:v>
                </c:pt>
                <c:pt idx="1">
                  <c:v>7</c:v>
                </c:pt>
                <c:pt idx="2">
                  <c:v>7.95</c:v>
                </c:pt>
                <c:pt idx="3">
                  <c:v>8.0299999999999994</c:v>
                </c:pt>
                <c:pt idx="4">
                  <c:v>8.59</c:v>
                </c:pt>
                <c:pt idx="5">
                  <c:v>8.73</c:v>
                </c:pt>
                <c:pt idx="6">
                  <c:v>7.54</c:v>
                </c:pt>
                <c:pt idx="7">
                  <c:v>6.67</c:v>
                </c:pt>
                <c:pt idx="8">
                  <c:v>7.6</c:v>
                </c:pt>
                <c:pt idx="9">
                  <c:v>8.02</c:v>
                </c:pt>
                <c:pt idx="10">
                  <c:v>7.88</c:v>
                </c:pt>
                <c:pt idx="11">
                  <c:v>8.19</c:v>
                </c:pt>
                <c:pt idx="12">
                  <c:v>7.56</c:v>
                </c:pt>
                <c:pt idx="13">
                  <c:v>8.19</c:v>
                </c:pt>
                <c:pt idx="14">
                  <c:v>7.85</c:v>
                </c:pt>
                <c:pt idx="15">
                  <c:v>7.9</c:v>
                </c:pt>
                <c:pt idx="16">
                  <c:v>8.6</c:v>
                </c:pt>
                <c:pt idx="17">
                  <c:v>7.78</c:v>
                </c:pt>
                <c:pt idx="18">
                  <c:v>7.9</c:v>
                </c:pt>
                <c:pt idx="19">
                  <c:v>8.1199999999999992</c:v>
                </c:pt>
                <c:pt idx="20">
                  <c:v>7.99</c:v>
                </c:pt>
                <c:pt idx="21">
                  <c:v>8.61</c:v>
                </c:pt>
                <c:pt idx="22">
                  <c:v>6.21</c:v>
                </c:pt>
                <c:pt idx="23">
                  <c:v>8.24</c:v>
                </c:pt>
                <c:pt idx="24">
                  <c:v>8.26</c:v>
                </c:pt>
              </c:numCache>
            </c:numRef>
          </c:val>
          <c:smooth val="0"/>
          <c:extLst>
            <c:ext xmlns:c16="http://schemas.microsoft.com/office/drawing/2014/chart" uri="{C3380CC4-5D6E-409C-BE32-E72D297353CC}">
              <c16:uniqueId val="{00000002-C539-4354-B265-EABB952D29B2}"/>
            </c:ext>
          </c:extLst>
        </c:ser>
        <c:dLbls>
          <c:showLegendKey val="0"/>
          <c:showVal val="0"/>
          <c:showCatName val="0"/>
          <c:showSerName val="0"/>
          <c:showPercent val="0"/>
          <c:showBubbleSize val="0"/>
        </c:dLbls>
        <c:marker val="1"/>
        <c:smooth val="0"/>
        <c:axId val="674310344"/>
        <c:axId val="674311000"/>
      </c:lineChart>
      <c:catAx>
        <c:axId val="674310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74311000"/>
        <c:crosses val="autoZero"/>
        <c:auto val="1"/>
        <c:lblAlgn val="ctr"/>
        <c:lblOffset val="100"/>
        <c:noMultiLvlLbl val="0"/>
      </c:catAx>
      <c:valAx>
        <c:axId val="674311000"/>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674310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t>Valoración atributos 2020 URCM152-Red</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areaChart>
        <c:grouping val="standard"/>
        <c:varyColors val="0"/>
        <c:ser>
          <c:idx val="2"/>
          <c:order val="2"/>
          <c:tx>
            <c:strRef>
              <c:f>'Items (2)'!$E$4</c:f>
              <c:strCache>
                <c:ptCount val="1"/>
                <c:pt idx="0">
                  <c:v>Variación</c:v>
                </c:pt>
              </c:strCache>
            </c:strRef>
          </c:tx>
          <c:spPr>
            <a:solidFill>
              <a:schemeClr val="accent3"/>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'Items (2)'!$B$5:$B$29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(2)'!$E$5:$E$29</c:f>
              <c:numCache>
                <c:formatCode>0.00</c:formatCode>
                <c:ptCount val="25"/>
                <c:pt idx="0">
                  <c:v>0.46999999999999975</c:v>
                </c:pt>
                <c:pt idx="1">
                  <c:v>0.67999999999999972</c:v>
                </c:pt>
                <c:pt idx="2">
                  <c:v>0.38999999999999968</c:v>
                </c:pt>
                <c:pt idx="3">
                  <c:v>0.38000000000000078</c:v>
                </c:pt>
                <c:pt idx="4">
                  <c:v>0.40000000000000036</c:v>
                </c:pt>
                <c:pt idx="5">
                  <c:v>0.28999999999999915</c:v>
                </c:pt>
                <c:pt idx="6">
                  <c:v>0.41000000000000014</c:v>
                </c:pt>
                <c:pt idx="7">
                  <c:v>0.52000000000000046</c:v>
                </c:pt>
                <c:pt idx="8">
                  <c:v>0.58999999999999986</c:v>
                </c:pt>
                <c:pt idx="9">
                  <c:v>0.38000000000000078</c:v>
                </c:pt>
                <c:pt idx="10">
                  <c:v>0.20000000000000018</c:v>
                </c:pt>
                <c:pt idx="11">
                  <c:v>0.24000000000000021</c:v>
                </c:pt>
                <c:pt idx="12">
                  <c:v>0.50000000000000089</c:v>
                </c:pt>
                <c:pt idx="13">
                  <c:v>0.42999999999999972</c:v>
                </c:pt>
                <c:pt idx="14">
                  <c:v>3.0000000000000249E-2</c:v>
                </c:pt>
                <c:pt idx="15">
                  <c:v>0.20999999999999908</c:v>
                </c:pt>
                <c:pt idx="16">
                  <c:v>0.48000000000000043</c:v>
                </c:pt>
                <c:pt idx="17">
                  <c:v>0.20999999999999996</c:v>
                </c:pt>
                <c:pt idx="18">
                  <c:v>0.32000000000000028</c:v>
                </c:pt>
                <c:pt idx="19">
                  <c:v>0.53000000000000114</c:v>
                </c:pt>
                <c:pt idx="20">
                  <c:v>0.49000000000000021</c:v>
                </c:pt>
                <c:pt idx="21">
                  <c:v>0.23000000000000043</c:v>
                </c:pt>
                <c:pt idx="22">
                  <c:v>0.45000000000000018</c:v>
                </c:pt>
                <c:pt idx="23">
                  <c:v>0.41000000000000014</c:v>
                </c:pt>
                <c:pt idx="24">
                  <c:v>0.4399999999999995</c:v>
                </c:pt>
              </c:numCache>
            </c:numRef>
          </c:val>
          <c:extLst>
            <c:ext xmlns:c16="http://schemas.microsoft.com/office/drawing/2014/chart" uri="{C3380CC4-5D6E-409C-BE32-E72D297353CC}">
              <c16:uniqueId val="{00000000-E316-4247-B2B1-B475B03439AF}"/>
            </c:ext>
          </c:extLst>
        </c:ser>
        <c:dLbls>
          <c:showLegendKey val="0"/>
          <c:showVal val="0"/>
          <c:showCatName val="0"/>
          <c:showSerName val="0"/>
          <c:showPercent val="0"/>
          <c:showBubbleSize val="0"/>
        </c:dLbls>
        <c:axId val="674310344"/>
        <c:axId val="674311000"/>
      </c:areaChart>
      <c:barChart>
        <c:barDir val="col"/>
        <c:grouping val="clustered"/>
        <c:varyColors val="0"/>
        <c:ser>
          <c:idx val="0"/>
          <c:order val="0"/>
          <c:tx>
            <c:strRef>
              <c:f>'Items (2)'!$C$4</c:f>
              <c:strCache>
                <c:ptCount val="1"/>
                <c:pt idx="0">
                  <c:v>URCM152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'Items (2)'!$B$5:$B$29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(2)'!$C$5:$C$29</c:f>
              <c:numCache>
                <c:formatCode>0.00</c:formatCode>
                <c:ptCount val="25"/>
                <c:pt idx="0">
                  <c:v>7.93</c:v>
                </c:pt>
                <c:pt idx="1">
                  <c:v>7.68</c:v>
                </c:pt>
                <c:pt idx="2">
                  <c:v>8.34</c:v>
                </c:pt>
                <c:pt idx="3">
                  <c:v>8.41</c:v>
                </c:pt>
                <c:pt idx="4">
                  <c:v>8.99</c:v>
                </c:pt>
                <c:pt idx="5">
                  <c:v>9.02</c:v>
                </c:pt>
                <c:pt idx="6">
                  <c:v>7.95</c:v>
                </c:pt>
                <c:pt idx="7">
                  <c:v>7.19</c:v>
                </c:pt>
                <c:pt idx="8">
                  <c:v>8.19</c:v>
                </c:pt>
                <c:pt idx="9">
                  <c:v>8.4</c:v>
                </c:pt>
                <c:pt idx="10">
                  <c:v>8.08</c:v>
                </c:pt>
                <c:pt idx="11">
                  <c:v>8.43</c:v>
                </c:pt>
                <c:pt idx="12">
                  <c:v>8.06</c:v>
                </c:pt>
                <c:pt idx="13">
                  <c:v>8.6199999999999992</c:v>
                </c:pt>
                <c:pt idx="14">
                  <c:v>7.88</c:v>
                </c:pt>
                <c:pt idx="15">
                  <c:v>8.11</c:v>
                </c:pt>
                <c:pt idx="16">
                  <c:v>9.08</c:v>
                </c:pt>
                <c:pt idx="17">
                  <c:v>7.99</c:v>
                </c:pt>
                <c:pt idx="18">
                  <c:v>8.2200000000000006</c:v>
                </c:pt>
                <c:pt idx="19">
                  <c:v>8.65</c:v>
                </c:pt>
                <c:pt idx="20">
                  <c:v>8.48</c:v>
                </c:pt>
                <c:pt idx="21">
                  <c:v>8.84</c:v>
                </c:pt>
                <c:pt idx="22">
                  <c:v>6.66</c:v>
                </c:pt>
                <c:pt idx="23">
                  <c:v>8.65</c:v>
                </c:pt>
                <c:pt idx="24">
                  <c:v>8.6999999999999993</c:v>
                </c:pt>
              </c:numCache>
            </c:numRef>
          </c:val>
          <c:extLst>
            <c:ext xmlns:c16="http://schemas.microsoft.com/office/drawing/2014/chart" uri="{C3380CC4-5D6E-409C-BE32-E72D297353CC}">
              <c16:uniqueId val="{00000001-E316-4247-B2B1-B475B03439AF}"/>
            </c:ext>
          </c:extLst>
        </c:ser>
        <c:dLbls>
          <c:showLegendKey val="0"/>
          <c:showVal val="0"/>
          <c:showCatName val="0"/>
          <c:showSerName val="0"/>
          <c:showPercent val="0"/>
          <c:showBubbleSize val="0"/>
        </c:dLbls>
        <c:gapWidth val="79"/>
        <c:axId val="674310344"/>
        <c:axId val="674311000"/>
      </c:barChart>
      <c:lineChart>
        <c:grouping val="standard"/>
        <c:varyColors val="0"/>
        <c:ser>
          <c:idx val="1"/>
          <c:order val="1"/>
          <c:tx>
            <c:strRef>
              <c:f>'Items (2)'!$D$4</c:f>
              <c:strCache>
                <c:ptCount val="1"/>
                <c:pt idx="0">
                  <c:v>Red Interurbanos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'Items (2)'!$B$5:$B$29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(2)'!$D$5:$D$29</c:f>
              <c:numCache>
                <c:formatCode>0.00</c:formatCode>
                <c:ptCount val="25"/>
                <c:pt idx="0">
                  <c:v>7.46</c:v>
                </c:pt>
                <c:pt idx="1">
                  <c:v>7</c:v>
                </c:pt>
                <c:pt idx="2">
                  <c:v>7.95</c:v>
                </c:pt>
                <c:pt idx="3">
                  <c:v>8.0299999999999994</c:v>
                </c:pt>
                <c:pt idx="4">
                  <c:v>8.59</c:v>
                </c:pt>
                <c:pt idx="5">
                  <c:v>8.73</c:v>
                </c:pt>
                <c:pt idx="6">
                  <c:v>7.54</c:v>
                </c:pt>
                <c:pt idx="7">
                  <c:v>6.67</c:v>
                </c:pt>
                <c:pt idx="8">
                  <c:v>7.6</c:v>
                </c:pt>
                <c:pt idx="9">
                  <c:v>8.02</c:v>
                </c:pt>
                <c:pt idx="10">
                  <c:v>7.88</c:v>
                </c:pt>
                <c:pt idx="11">
                  <c:v>8.19</c:v>
                </c:pt>
                <c:pt idx="12">
                  <c:v>7.56</c:v>
                </c:pt>
                <c:pt idx="13">
                  <c:v>8.19</c:v>
                </c:pt>
                <c:pt idx="14">
                  <c:v>7.85</c:v>
                </c:pt>
                <c:pt idx="15">
                  <c:v>7.9</c:v>
                </c:pt>
                <c:pt idx="16">
                  <c:v>8.6</c:v>
                </c:pt>
                <c:pt idx="17">
                  <c:v>7.78</c:v>
                </c:pt>
                <c:pt idx="18">
                  <c:v>7.9</c:v>
                </c:pt>
                <c:pt idx="19">
                  <c:v>8.1199999999999992</c:v>
                </c:pt>
                <c:pt idx="20">
                  <c:v>7.99</c:v>
                </c:pt>
                <c:pt idx="21">
                  <c:v>8.61</c:v>
                </c:pt>
                <c:pt idx="22">
                  <c:v>6.21</c:v>
                </c:pt>
                <c:pt idx="23">
                  <c:v>8.24</c:v>
                </c:pt>
                <c:pt idx="24">
                  <c:v>8.26</c:v>
                </c:pt>
              </c:numCache>
            </c:numRef>
          </c:val>
          <c:smooth val="0"/>
          <c:extLst>
            <c:ext xmlns:c16="http://schemas.microsoft.com/office/drawing/2014/chart" uri="{C3380CC4-5D6E-409C-BE32-E72D297353CC}">
              <c16:uniqueId val="{00000002-E316-4247-B2B1-B475B03439AF}"/>
            </c:ext>
          </c:extLst>
        </c:ser>
        <c:dLbls>
          <c:showLegendKey val="0"/>
          <c:showVal val="0"/>
          <c:showCatName val="0"/>
          <c:showSerName val="0"/>
          <c:showPercent val="0"/>
          <c:showBubbleSize val="0"/>
        </c:dLbls>
        <c:marker val="1"/>
        <c:smooth val="0"/>
        <c:axId val="674310344"/>
        <c:axId val="674311000"/>
      </c:lineChart>
      <c:catAx>
        <c:axId val="674310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74311000"/>
        <c:crosses val="autoZero"/>
        <c:auto val="1"/>
        <c:lblAlgn val="ctr"/>
        <c:lblOffset val="100"/>
        <c:noMultiLvlLbl val="0"/>
      </c:catAx>
      <c:valAx>
        <c:axId val="674311000"/>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674310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latin typeface="Trebuchet MS" panose="020B0603020202020204" pitchFamily="34" charset="0"/>
              </a:rPr>
              <a:t>Valoración atributos 2020 VCM603-Red</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manualLayout>
          <c:layoutTarget val="inner"/>
          <c:xMode val="edge"/>
          <c:yMode val="edge"/>
          <c:x val="0.16142988475611703"/>
          <c:y val="8.185736499572456E-2"/>
          <c:w val="0.83857011524388303"/>
          <c:h val="0.59385685599126214"/>
        </c:manualLayout>
      </c:layout>
      <c:areaChart>
        <c:grouping val="standard"/>
        <c:varyColors val="0"/>
        <c:ser>
          <c:idx val="2"/>
          <c:order val="2"/>
          <c:tx>
            <c:strRef>
              <c:f>'Items (2)'!$E$4</c:f>
              <c:strCache>
                <c:ptCount val="1"/>
                <c:pt idx="0">
                  <c:v>Variación</c:v>
                </c:pt>
              </c:strCache>
            </c:strRef>
          </c:tx>
          <c:spPr>
            <a:solidFill>
              <a:schemeClr val="accent3"/>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'Items (2)'!$B$5:$B$29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(2)'!$E$5:$E$29</c:f>
              <c:numCache>
                <c:formatCode>0.00</c:formatCode>
                <c:ptCount val="25"/>
                <c:pt idx="0">
                  <c:v>-9.9999999999999645E-2</c:v>
                </c:pt>
                <c:pt idx="1">
                  <c:v>-0.16999999999999993</c:v>
                </c:pt>
                <c:pt idx="2">
                  <c:v>-0.41000000000000014</c:v>
                </c:pt>
                <c:pt idx="3">
                  <c:v>0</c:v>
                </c:pt>
                <c:pt idx="4">
                  <c:v>-0.19999999999999929</c:v>
                </c:pt>
                <c:pt idx="5">
                  <c:v>-8.0000000000000071E-2</c:v>
                </c:pt>
                <c:pt idx="6">
                  <c:v>0.29000000000000004</c:v>
                </c:pt>
                <c:pt idx="7">
                  <c:v>6.0000000000000497E-2</c:v>
                </c:pt>
                <c:pt idx="8">
                  <c:v>-8.0000000000000071E-2</c:v>
                </c:pt>
                <c:pt idx="9">
                  <c:v>6.0000000000000497E-2</c:v>
                </c:pt>
                <c:pt idx="10">
                  <c:v>0.52000000000000046</c:v>
                </c:pt>
                <c:pt idx="11">
                  <c:v>0.15000000000000036</c:v>
                </c:pt>
                <c:pt idx="12">
                  <c:v>-0.1899999999999995</c:v>
                </c:pt>
                <c:pt idx="13">
                  <c:v>4.0000000000000924E-2</c:v>
                </c:pt>
                <c:pt idx="14">
                  <c:v>-4.9999999999999822E-2</c:v>
                </c:pt>
                <c:pt idx="15">
                  <c:v>-1.0000000000000675E-2</c:v>
                </c:pt>
                <c:pt idx="16">
                  <c:v>-8.0000000000000071E-2</c:v>
                </c:pt>
                <c:pt idx="17">
                  <c:v>9.9999999999999645E-2</c:v>
                </c:pt>
                <c:pt idx="18">
                  <c:v>-2.0000000000000462E-2</c:v>
                </c:pt>
                <c:pt idx="19">
                  <c:v>-0.24999999999999911</c:v>
                </c:pt>
                <c:pt idx="20">
                  <c:v>0.11999999999999922</c:v>
                </c:pt>
                <c:pt idx="21">
                  <c:v>6.0000000000000497E-2</c:v>
                </c:pt>
                <c:pt idx="22">
                  <c:v>0.5</c:v>
                </c:pt>
                <c:pt idx="23">
                  <c:v>3.9999999999999147E-2</c:v>
                </c:pt>
                <c:pt idx="24">
                  <c:v>-8.9999999999999858E-2</c:v>
                </c:pt>
              </c:numCache>
            </c:numRef>
          </c:val>
          <c:extLst>
            <c:ext xmlns:c16="http://schemas.microsoft.com/office/drawing/2014/chart" uri="{C3380CC4-5D6E-409C-BE32-E72D297353CC}">
              <c16:uniqueId val="{00000000-2BA2-46E7-90B4-AFD1D26FC8AE}"/>
            </c:ext>
          </c:extLst>
        </c:ser>
        <c:dLbls>
          <c:showLegendKey val="0"/>
          <c:showVal val="0"/>
          <c:showCatName val="0"/>
          <c:showSerName val="0"/>
          <c:showPercent val="0"/>
          <c:showBubbleSize val="0"/>
        </c:dLbls>
        <c:axId val="674310344"/>
        <c:axId val="674311000"/>
      </c:areaChart>
      <c:barChart>
        <c:barDir val="col"/>
        <c:grouping val="clustered"/>
        <c:varyColors val="0"/>
        <c:ser>
          <c:idx val="0"/>
          <c:order val="0"/>
          <c:tx>
            <c:strRef>
              <c:f>'Items (2)'!$C$4</c:f>
              <c:strCache>
                <c:ptCount val="1"/>
                <c:pt idx="0">
                  <c:v>VCM603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'Items (2)'!$B$5:$B$29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(2)'!$C$5:$C$29</c:f>
              <c:numCache>
                <c:formatCode>0.00</c:formatCode>
                <c:ptCount val="25"/>
                <c:pt idx="0">
                  <c:v>7.36</c:v>
                </c:pt>
                <c:pt idx="1">
                  <c:v>6.83</c:v>
                </c:pt>
                <c:pt idx="2">
                  <c:v>7.54</c:v>
                </c:pt>
                <c:pt idx="3">
                  <c:v>8.0299999999999994</c:v>
                </c:pt>
                <c:pt idx="4">
                  <c:v>8.39</c:v>
                </c:pt>
                <c:pt idx="5">
                  <c:v>8.65</c:v>
                </c:pt>
                <c:pt idx="6">
                  <c:v>7.83</c:v>
                </c:pt>
                <c:pt idx="7">
                  <c:v>6.73</c:v>
                </c:pt>
                <c:pt idx="8">
                  <c:v>7.52</c:v>
                </c:pt>
                <c:pt idx="9">
                  <c:v>8.08</c:v>
                </c:pt>
                <c:pt idx="10">
                  <c:v>8.4</c:v>
                </c:pt>
                <c:pt idx="11">
                  <c:v>8.34</c:v>
                </c:pt>
                <c:pt idx="12">
                  <c:v>7.37</c:v>
                </c:pt>
                <c:pt idx="13">
                  <c:v>8.23</c:v>
                </c:pt>
                <c:pt idx="14">
                  <c:v>7.8</c:v>
                </c:pt>
                <c:pt idx="15">
                  <c:v>7.89</c:v>
                </c:pt>
                <c:pt idx="16">
                  <c:v>8.52</c:v>
                </c:pt>
                <c:pt idx="17">
                  <c:v>7.88</c:v>
                </c:pt>
                <c:pt idx="18">
                  <c:v>7.88</c:v>
                </c:pt>
                <c:pt idx="19">
                  <c:v>7.87</c:v>
                </c:pt>
                <c:pt idx="20">
                  <c:v>8.11</c:v>
                </c:pt>
                <c:pt idx="21">
                  <c:v>8.67</c:v>
                </c:pt>
                <c:pt idx="22">
                  <c:v>6.71</c:v>
                </c:pt>
                <c:pt idx="23">
                  <c:v>8.2799999999999994</c:v>
                </c:pt>
                <c:pt idx="24">
                  <c:v>8.17</c:v>
                </c:pt>
              </c:numCache>
            </c:numRef>
          </c:val>
          <c:extLst>
            <c:ext xmlns:c16="http://schemas.microsoft.com/office/drawing/2014/chart" uri="{C3380CC4-5D6E-409C-BE32-E72D297353CC}">
              <c16:uniqueId val="{00000001-2BA2-46E7-90B4-AFD1D26FC8AE}"/>
            </c:ext>
          </c:extLst>
        </c:ser>
        <c:dLbls>
          <c:showLegendKey val="0"/>
          <c:showVal val="0"/>
          <c:showCatName val="0"/>
          <c:showSerName val="0"/>
          <c:showPercent val="0"/>
          <c:showBubbleSize val="0"/>
        </c:dLbls>
        <c:gapWidth val="269"/>
        <c:axId val="674310344"/>
        <c:axId val="674311000"/>
      </c:barChart>
      <c:lineChart>
        <c:grouping val="stacked"/>
        <c:varyColors val="0"/>
        <c:ser>
          <c:idx val="1"/>
          <c:order val="1"/>
          <c:tx>
            <c:strRef>
              <c:f>'Items (2)'!$D$4</c:f>
              <c:strCache>
                <c:ptCount val="1"/>
                <c:pt idx="0">
                  <c:v>Red Interurbanos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'Items (2)'!$B$5:$B$29</c:f>
              <c:strCache>
                <c:ptCount val="25"/>
                <c:pt idx="0">
                  <c:v>Horario de los autobuses (inicio y fin de servicio)</c:v>
                </c:pt>
                <c:pt idx="1">
                  <c:v>Horario y frecuencia</c:v>
                </c:pt>
                <c:pt idx="2">
                  <c:v>Correspondencia de la línea con otro modos de tte.</c:v>
                </c:pt>
                <c:pt idx="3">
                  <c:v>Itineario de la línea</c:v>
                </c:pt>
                <c:pt idx="4">
                  <c:v>Seguridad ante robos y agresiones dentro del bus</c:v>
                </c:pt>
                <c:pt idx="5">
                  <c:v>Seguridad en la conducción</c:v>
                </c:pt>
                <c:pt idx="6">
                  <c:v>Información sobre el servicio (horarios, itinerario,…)</c:v>
                </c:pt>
                <c:pt idx="7">
                  <c:v>Información sobre incidencia en el servicio</c:v>
                </c:pt>
                <c:pt idx="8">
                  <c:v>Ausencia de contaminación por humos y ruidos de autobuses</c:v>
                </c:pt>
                <c:pt idx="9">
                  <c:v>Atención al cliente</c:v>
                </c:pt>
                <c:pt idx="10">
                  <c:v>Puntualidad de los autobuses</c:v>
                </c:pt>
                <c:pt idx="11">
                  <c:v>Duración del viaje</c:v>
                </c:pt>
                <c:pt idx="12">
                  <c:v>Medidas higiénicas relacionadas con el COVID19</c:v>
                </c:pt>
                <c:pt idx="13">
                  <c:v>Señalización e indentificación de paradas</c:v>
                </c:pt>
                <c:pt idx="14">
                  <c:v>Número de marquesinas de la línea</c:v>
                </c:pt>
                <c:pt idx="15">
                  <c:v>Grado de ocupación de los autobuses</c:v>
                </c:pt>
                <c:pt idx="16">
                  <c:v>Trato del conductor</c:v>
                </c:pt>
                <c:pt idx="17">
                  <c:v>Utilidad y comodidad de las marquesinas</c:v>
                </c:pt>
                <c:pt idx="18">
                  <c:v>Ventilación y climatización de los intercambiadores</c:v>
                </c:pt>
                <c:pt idx="19">
                  <c:v>Temperatura dentro del autobús</c:v>
                </c:pt>
                <c:pt idx="20">
                  <c:v>Información sobre próximas paradas dentro del autobus (en pantalla o información sonora)</c:v>
                </c:pt>
                <c:pt idx="21">
                  <c:v>Facilidad para entrar y salir del bus</c:v>
                </c:pt>
                <c:pt idx="22">
                  <c:v>Información de los paneles sobre tiempo de espera en parada</c:v>
                </c:pt>
                <c:pt idx="23">
                  <c:v>Confort de los autobuses</c:v>
                </c:pt>
                <c:pt idx="24">
                  <c:v>Limpieza de los autobuses</c:v>
                </c:pt>
              </c:strCache>
            </c:strRef>
          </c:cat>
          <c:val>
            <c:numRef>
              <c:f>'Items (2)'!$D$5:$D$29</c:f>
              <c:numCache>
                <c:formatCode>0.00</c:formatCode>
                <c:ptCount val="25"/>
                <c:pt idx="0">
                  <c:v>7.46</c:v>
                </c:pt>
                <c:pt idx="1">
                  <c:v>7</c:v>
                </c:pt>
                <c:pt idx="2">
                  <c:v>7.95</c:v>
                </c:pt>
                <c:pt idx="3">
                  <c:v>8.0299999999999994</c:v>
                </c:pt>
                <c:pt idx="4">
                  <c:v>8.59</c:v>
                </c:pt>
                <c:pt idx="5">
                  <c:v>8.73</c:v>
                </c:pt>
                <c:pt idx="6">
                  <c:v>7.54</c:v>
                </c:pt>
                <c:pt idx="7">
                  <c:v>6.67</c:v>
                </c:pt>
                <c:pt idx="8">
                  <c:v>7.6</c:v>
                </c:pt>
                <c:pt idx="9">
                  <c:v>8.02</c:v>
                </c:pt>
                <c:pt idx="10">
                  <c:v>7.88</c:v>
                </c:pt>
                <c:pt idx="11">
                  <c:v>8.19</c:v>
                </c:pt>
                <c:pt idx="12">
                  <c:v>7.56</c:v>
                </c:pt>
                <c:pt idx="13">
                  <c:v>8.19</c:v>
                </c:pt>
                <c:pt idx="14">
                  <c:v>7.85</c:v>
                </c:pt>
                <c:pt idx="15">
                  <c:v>7.9</c:v>
                </c:pt>
                <c:pt idx="16">
                  <c:v>8.6</c:v>
                </c:pt>
                <c:pt idx="17">
                  <c:v>7.78</c:v>
                </c:pt>
                <c:pt idx="18">
                  <c:v>7.9</c:v>
                </c:pt>
                <c:pt idx="19">
                  <c:v>8.1199999999999992</c:v>
                </c:pt>
                <c:pt idx="20">
                  <c:v>7.99</c:v>
                </c:pt>
                <c:pt idx="21">
                  <c:v>8.61</c:v>
                </c:pt>
                <c:pt idx="22">
                  <c:v>6.21</c:v>
                </c:pt>
                <c:pt idx="23">
                  <c:v>8.24</c:v>
                </c:pt>
                <c:pt idx="24">
                  <c:v>8.26</c:v>
                </c:pt>
              </c:numCache>
            </c:numRef>
          </c:val>
          <c:smooth val="0"/>
          <c:extLst>
            <c:ext xmlns:c16="http://schemas.microsoft.com/office/drawing/2014/chart" uri="{C3380CC4-5D6E-409C-BE32-E72D297353CC}">
              <c16:uniqueId val="{00000002-2BA2-46E7-90B4-AFD1D26FC8AE}"/>
            </c:ext>
          </c:extLst>
        </c:ser>
        <c:dLbls>
          <c:dLblPos val="ctr"/>
          <c:showLegendKey val="0"/>
          <c:showVal val="1"/>
          <c:showCatName val="0"/>
          <c:showSerName val="0"/>
          <c:showPercent val="0"/>
          <c:showBubbleSize val="0"/>
        </c:dLbls>
        <c:marker val="1"/>
        <c:smooth val="0"/>
        <c:axId val="674310344"/>
        <c:axId val="674311000"/>
      </c:lineChart>
      <c:catAx>
        <c:axId val="674310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74311000"/>
        <c:crosses val="autoZero"/>
        <c:auto val="1"/>
        <c:lblAlgn val="ctr"/>
        <c:lblOffset val="100"/>
        <c:noMultiLvlLbl val="0"/>
      </c:catAx>
      <c:valAx>
        <c:axId val="674311000"/>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674310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t>Valoración Global del servicio 2020</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bar"/>
        <c:grouping val="stacked"/>
        <c:varyColors val="0"/>
        <c:ser>
          <c:idx val="0"/>
          <c:order val="0"/>
          <c:tx>
            <c:strRef>
              <c:f>'Valoración Global'!$G$20</c:f>
              <c:strCache>
                <c:ptCount val="1"/>
                <c:pt idx="0">
                  <c:v>Excelente (9-10)</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'Valoración Global'!$F$21:$F$24</c:f>
              <c:strCache>
                <c:ptCount val="4"/>
                <c:pt idx="0">
                  <c:v>Conjunto Red</c:v>
                </c:pt>
                <c:pt idx="1">
                  <c:v>VCM-603</c:v>
                </c:pt>
                <c:pt idx="2">
                  <c:v>VCM-605</c:v>
                </c:pt>
                <c:pt idx="3">
                  <c:v>URCM-152</c:v>
                </c:pt>
              </c:strCache>
            </c:strRef>
          </c:cat>
          <c:val>
            <c:numRef>
              <c:f>'Valoración Global'!$G$21:$G$24</c:f>
              <c:numCache>
                <c:formatCode>0.00%</c:formatCode>
                <c:ptCount val="4"/>
                <c:pt idx="0">
                  <c:v>0.42649999999999999</c:v>
                </c:pt>
                <c:pt idx="1">
                  <c:v>0.4405</c:v>
                </c:pt>
                <c:pt idx="2">
                  <c:v>0.58399999999999996</c:v>
                </c:pt>
                <c:pt idx="3">
                  <c:v>0.52539999999999998</c:v>
                </c:pt>
              </c:numCache>
            </c:numRef>
          </c:val>
          <c:extLst>
            <c:ext xmlns:c16="http://schemas.microsoft.com/office/drawing/2014/chart" uri="{C3380CC4-5D6E-409C-BE32-E72D297353CC}">
              <c16:uniqueId val="{00000000-44D2-4BF1-B5B9-3D6A613202F7}"/>
            </c:ext>
          </c:extLst>
        </c:ser>
        <c:ser>
          <c:idx val="1"/>
          <c:order val="1"/>
          <c:tx>
            <c:strRef>
              <c:f>'Valoración Global'!$H$20</c:f>
              <c:strCache>
                <c:ptCount val="1"/>
                <c:pt idx="0">
                  <c:v>Satisfactorio (7-8)</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'Valoración Global'!$F$21:$F$24</c:f>
              <c:strCache>
                <c:ptCount val="4"/>
                <c:pt idx="0">
                  <c:v>Conjunto Red</c:v>
                </c:pt>
                <c:pt idx="1">
                  <c:v>VCM-603</c:v>
                </c:pt>
                <c:pt idx="2">
                  <c:v>VCM-605</c:v>
                </c:pt>
                <c:pt idx="3">
                  <c:v>URCM-152</c:v>
                </c:pt>
              </c:strCache>
            </c:strRef>
          </c:cat>
          <c:val>
            <c:numRef>
              <c:f>'Valoración Global'!$H$21:$H$24</c:f>
              <c:numCache>
                <c:formatCode>0.00%</c:formatCode>
                <c:ptCount val="4"/>
                <c:pt idx="0">
                  <c:v>0.42830000000000001</c:v>
                </c:pt>
                <c:pt idx="1">
                  <c:v>0.40810000000000002</c:v>
                </c:pt>
                <c:pt idx="2">
                  <c:v>0.36530000000000001</c:v>
                </c:pt>
                <c:pt idx="3">
                  <c:v>0.3881</c:v>
                </c:pt>
              </c:numCache>
            </c:numRef>
          </c:val>
          <c:extLst>
            <c:ext xmlns:c16="http://schemas.microsoft.com/office/drawing/2014/chart" uri="{C3380CC4-5D6E-409C-BE32-E72D297353CC}">
              <c16:uniqueId val="{00000001-44D2-4BF1-B5B9-3D6A613202F7}"/>
            </c:ext>
          </c:extLst>
        </c:ser>
        <c:ser>
          <c:idx val="2"/>
          <c:order val="2"/>
          <c:tx>
            <c:strRef>
              <c:f>'Valoración Global'!$I$20</c:f>
              <c:strCache>
                <c:ptCount val="1"/>
                <c:pt idx="0">
                  <c:v>Mejorable (5-6)</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'Valoración Global'!$F$21:$F$24</c:f>
              <c:strCache>
                <c:ptCount val="4"/>
                <c:pt idx="0">
                  <c:v>Conjunto Red</c:v>
                </c:pt>
                <c:pt idx="1">
                  <c:v>VCM-603</c:v>
                </c:pt>
                <c:pt idx="2">
                  <c:v>VCM-605</c:v>
                </c:pt>
                <c:pt idx="3">
                  <c:v>URCM-152</c:v>
                </c:pt>
              </c:strCache>
            </c:strRef>
          </c:cat>
          <c:val>
            <c:numRef>
              <c:f>'Valoración Global'!$I$21:$I$24</c:f>
              <c:numCache>
                <c:formatCode>0.00%</c:formatCode>
                <c:ptCount val="4"/>
                <c:pt idx="0">
                  <c:v>0.10929999999999999</c:v>
                </c:pt>
                <c:pt idx="1">
                  <c:v>0.1135</c:v>
                </c:pt>
                <c:pt idx="2">
                  <c:v>4.2700000000000002E-2</c:v>
                </c:pt>
                <c:pt idx="3">
                  <c:v>5.3699999999999998E-2</c:v>
                </c:pt>
              </c:numCache>
            </c:numRef>
          </c:val>
          <c:extLst>
            <c:ext xmlns:c16="http://schemas.microsoft.com/office/drawing/2014/chart" uri="{C3380CC4-5D6E-409C-BE32-E72D297353CC}">
              <c16:uniqueId val="{00000002-44D2-4BF1-B5B9-3D6A613202F7}"/>
            </c:ext>
          </c:extLst>
        </c:ser>
        <c:ser>
          <c:idx val="3"/>
          <c:order val="3"/>
          <c:tx>
            <c:strRef>
              <c:f>'Valoración Global'!$J$20</c:f>
              <c:strCache>
                <c:ptCount val="1"/>
                <c:pt idx="0">
                  <c:v>Crítico (0-4)</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'Valoración Global'!$F$21:$F$24</c:f>
              <c:strCache>
                <c:ptCount val="4"/>
                <c:pt idx="0">
                  <c:v>Conjunto Red</c:v>
                </c:pt>
                <c:pt idx="1">
                  <c:v>VCM-603</c:v>
                </c:pt>
                <c:pt idx="2">
                  <c:v>VCM-605</c:v>
                </c:pt>
                <c:pt idx="3">
                  <c:v>URCM-152</c:v>
                </c:pt>
              </c:strCache>
            </c:strRef>
          </c:cat>
          <c:val>
            <c:numRef>
              <c:f>'Valoración Global'!$J$21:$J$24</c:f>
              <c:numCache>
                <c:formatCode>0.00%</c:formatCode>
                <c:ptCount val="4"/>
                <c:pt idx="0">
                  <c:v>3.5999999999999997E-2</c:v>
                </c:pt>
                <c:pt idx="1">
                  <c:v>3.78E-2</c:v>
                </c:pt>
                <c:pt idx="2">
                  <c:v>8.0000000000000002E-3</c:v>
                </c:pt>
                <c:pt idx="3">
                  <c:v>3.2800000000000003E-2</c:v>
                </c:pt>
              </c:numCache>
            </c:numRef>
          </c:val>
          <c:extLst>
            <c:ext xmlns:c16="http://schemas.microsoft.com/office/drawing/2014/chart" uri="{C3380CC4-5D6E-409C-BE32-E72D297353CC}">
              <c16:uniqueId val="{00000003-44D2-4BF1-B5B9-3D6A613202F7}"/>
            </c:ext>
          </c:extLst>
        </c:ser>
        <c:dLbls>
          <c:dLblPos val="ctr"/>
          <c:showLegendKey val="0"/>
          <c:showVal val="1"/>
          <c:showCatName val="0"/>
          <c:showSerName val="0"/>
          <c:showPercent val="0"/>
          <c:showBubbleSize val="0"/>
        </c:dLbls>
        <c:gapWidth val="150"/>
        <c:overlap val="100"/>
        <c:axId val="586893512"/>
        <c:axId val="586894496"/>
      </c:barChart>
      <c:catAx>
        <c:axId val="586893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586894496"/>
        <c:crosses val="autoZero"/>
        <c:auto val="1"/>
        <c:lblAlgn val="ctr"/>
        <c:lblOffset val="100"/>
        <c:noMultiLvlLbl val="0"/>
      </c:catAx>
      <c:valAx>
        <c:axId val="58689449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586893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n-US" sz="1100"/>
              <a:t>Valoración Indice Calidad del Servicio (ICS)</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manualLayout>
          <c:layoutTarget val="inner"/>
          <c:xMode val="edge"/>
          <c:yMode val="edge"/>
          <c:x val="0.16798841054882185"/>
          <c:y val="8.7439992589626633E-2"/>
          <c:w val="0.81158559114696005"/>
          <c:h val="0.49893011806291504"/>
        </c:manualLayout>
      </c:layout>
      <c:barChart>
        <c:barDir val="col"/>
        <c:grouping val="clustered"/>
        <c:varyColors val="0"/>
        <c:ser>
          <c:idx val="1"/>
          <c:order val="1"/>
          <c:tx>
            <c:strRef>
              <c:f>'ICS 2020 comparativa'!$C$9</c:f>
              <c:strCache>
                <c:ptCount val="1"/>
                <c:pt idx="0">
                  <c:v>VCM-603</c:v>
                </c:pt>
              </c:strCache>
            </c:strRef>
          </c:tx>
          <c:spPr>
            <a:solidFill>
              <a:schemeClr val="accent3"/>
            </a:solidFill>
            <a:ln>
              <a:noFill/>
            </a:ln>
            <a:effectLst/>
          </c:spPr>
          <c:invertIfNegative val="0"/>
          <c:cat>
            <c:strRef>
              <c:f>'ICS 2020 comparativa'!$A$10:$A$25</c:f>
              <c:strCache>
                <c:ptCount val="16"/>
                <c:pt idx="0">
                  <c:v>Información sobre incidencias del servicio</c:v>
                </c:pt>
                <c:pt idx="1">
                  <c:v>Información sobre el servicio: horario, itinerario, correspondiencia</c:v>
                </c:pt>
                <c:pt idx="2">
                  <c:v>Puntualidad</c:v>
                </c:pt>
                <c:pt idx="3">
                  <c:v>Seguridad personal ante robos y agresiones dentro del autobús</c:v>
                </c:pt>
                <c:pt idx="4">
                  <c:v>Seguridad en la conducción</c:v>
                </c:pt>
                <c:pt idx="5">
                  <c:v>Confort de los autobuses</c:v>
                </c:pt>
                <c:pt idx="6">
                  <c:v>Limpieza de los autobuses</c:v>
                </c:pt>
                <c:pt idx="7">
                  <c:v>Temperatura de los autobuses</c:v>
                </c:pt>
                <c:pt idx="8">
                  <c:v>Facilidad para entrar y salir del autobús</c:v>
                </c:pt>
                <c:pt idx="9">
                  <c:v>Grado de ocupación de los autobuses (capacidad para viajar sentado)</c:v>
                </c:pt>
                <c:pt idx="10">
                  <c:v>Atención al cliente</c:v>
                </c:pt>
                <c:pt idx="11">
                  <c:v>Trato del conductor</c:v>
                </c:pt>
                <c:pt idx="12">
                  <c:v>Ausencia de contaminación por humos y ruido de los autobuses</c:v>
                </c:pt>
                <c:pt idx="13">
                  <c:v>Duración del viaje</c:v>
                </c:pt>
                <c:pt idx="14">
                  <c:v>Información sobre próximas paradas dentro del autobús, en pantalla o información sonora</c:v>
                </c:pt>
                <c:pt idx="15">
                  <c:v>ICS</c:v>
                </c:pt>
              </c:strCache>
            </c:strRef>
          </c:cat>
          <c:val>
            <c:numRef>
              <c:f>'ICS 2020 comparativa'!$C$10:$C$25</c:f>
              <c:numCache>
                <c:formatCode>General</c:formatCode>
                <c:ptCount val="16"/>
                <c:pt idx="0">
                  <c:v>6.73</c:v>
                </c:pt>
                <c:pt idx="1">
                  <c:v>7.83</c:v>
                </c:pt>
                <c:pt idx="2" formatCode="0.00">
                  <c:v>8.4</c:v>
                </c:pt>
                <c:pt idx="3">
                  <c:v>8.39</c:v>
                </c:pt>
                <c:pt idx="4">
                  <c:v>8.65</c:v>
                </c:pt>
                <c:pt idx="5">
                  <c:v>8.2799999999999994</c:v>
                </c:pt>
                <c:pt idx="6">
                  <c:v>8.17</c:v>
                </c:pt>
                <c:pt idx="7">
                  <c:v>7.87</c:v>
                </c:pt>
                <c:pt idx="8">
                  <c:v>8.67</c:v>
                </c:pt>
                <c:pt idx="9">
                  <c:v>7.89</c:v>
                </c:pt>
                <c:pt idx="10">
                  <c:v>8.08</c:v>
                </c:pt>
                <c:pt idx="11">
                  <c:v>8.52</c:v>
                </c:pt>
                <c:pt idx="12">
                  <c:v>7.52</c:v>
                </c:pt>
                <c:pt idx="13">
                  <c:v>8.34</c:v>
                </c:pt>
                <c:pt idx="14">
                  <c:v>8.11</c:v>
                </c:pt>
                <c:pt idx="15" formatCode="0.00">
                  <c:v>8.1</c:v>
                </c:pt>
              </c:numCache>
            </c:numRef>
          </c:val>
          <c:extLst>
            <c:ext xmlns:c16="http://schemas.microsoft.com/office/drawing/2014/chart" uri="{C3380CC4-5D6E-409C-BE32-E72D297353CC}">
              <c16:uniqueId val="{00000000-29CA-49F3-9E97-B4B45E8D128D}"/>
            </c:ext>
          </c:extLst>
        </c:ser>
        <c:ser>
          <c:idx val="2"/>
          <c:order val="2"/>
          <c:tx>
            <c:strRef>
              <c:f>'ICS 2020 comparativa'!$D$9</c:f>
              <c:strCache>
                <c:ptCount val="1"/>
                <c:pt idx="0">
                  <c:v>VCM-605</c:v>
                </c:pt>
              </c:strCache>
            </c:strRef>
          </c:tx>
          <c:spPr>
            <a:solidFill>
              <a:schemeClr val="accent5"/>
            </a:solidFill>
            <a:ln>
              <a:noFill/>
            </a:ln>
            <a:effectLst/>
          </c:spPr>
          <c:invertIfNegative val="0"/>
          <c:cat>
            <c:strRef>
              <c:f>'ICS 2020 comparativa'!$A$10:$A$25</c:f>
              <c:strCache>
                <c:ptCount val="16"/>
                <c:pt idx="0">
                  <c:v>Información sobre incidencias del servicio</c:v>
                </c:pt>
                <c:pt idx="1">
                  <c:v>Información sobre el servicio: horario, itinerario, correspondiencia</c:v>
                </c:pt>
                <c:pt idx="2">
                  <c:v>Puntualidad</c:v>
                </c:pt>
                <c:pt idx="3">
                  <c:v>Seguridad personal ante robos y agresiones dentro del autobús</c:v>
                </c:pt>
                <c:pt idx="4">
                  <c:v>Seguridad en la conducción</c:v>
                </c:pt>
                <c:pt idx="5">
                  <c:v>Confort de los autobuses</c:v>
                </c:pt>
                <c:pt idx="6">
                  <c:v>Limpieza de los autobuses</c:v>
                </c:pt>
                <c:pt idx="7">
                  <c:v>Temperatura de los autobuses</c:v>
                </c:pt>
                <c:pt idx="8">
                  <c:v>Facilidad para entrar y salir del autobús</c:v>
                </c:pt>
                <c:pt idx="9">
                  <c:v>Grado de ocupación de los autobuses (capacidad para viajar sentado)</c:v>
                </c:pt>
                <c:pt idx="10">
                  <c:v>Atención al cliente</c:v>
                </c:pt>
                <c:pt idx="11">
                  <c:v>Trato del conductor</c:v>
                </c:pt>
                <c:pt idx="12">
                  <c:v>Ausencia de contaminación por humos y ruido de los autobuses</c:v>
                </c:pt>
                <c:pt idx="13">
                  <c:v>Duración del viaje</c:v>
                </c:pt>
                <c:pt idx="14">
                  <c:v>Información sobre próximas paradas dentro del autobús, en pantalla o información sonora</c:v>
                </c:pt>
                <c:pt idx="15">
                  <c:v>ICS</c:v>
                </c:pt>
              </c:strCache>
            </c:strRef>
          </c:cat>
          <c:val>
            <c:numRef>
              <c:f>'ICS 2020 comparativa'!$D$10:$D$25</c:f>
              <c:numCache>
                <c:formatCode>General</c:formatCode>
                <c:ptCount val="16"/>
                <c:pt idx="0">
                  <c:v>7.35</c:v>
                </c:pt>
                <c:pt idx="1">
                  <c:v>8.1</c:v>
                </c:pt>
                <c:pt idx="2" formatCode="0.00">
                  <c:v>8.75</c:v>
                </c:pt>
                <c:pt idx="3">
                  <c:v>8.84</c:v>
                </c:pt>
                <c:pt idx="4">
                  <c:v>9.02</c:v>
                </c:pt>
                <c:pt idx="5">
                  <c:v>8.4600000000000009</c:v>
                </c:pt>
                <c:pt idx="6">
                  <c:v>8.4499999999999993</c:v>
                </c:pt>
                <c:pt idx="7">
                  <c:v>8.09</c:v>
                </c:pt>
                <c:pt idx="8">
                  <c:v>8.75</c:v>
                </c:pt>
                <c:pt idx="9">
                  <c:v>7.99</c:v>
                </c:pt>
                <c:pt idx="10">
                  <c:v>8.3699999999999992</c:v>
                </c:pt>
                <c:pt idx="11">
                  <c:v>8.86</c:v>
                </c:pt>
                <c:pt idx="12">
                  <c:v>7.81</c:v>
                </c:pt>
                <c:pt idx="13">
                  <c:v>8.51</c:v>
                </c:pt>
                <c:pt idx="14">
                  <c:v>8.34</c:v>
                </c:pt>
                <c:pt idx="15" formatCode="0.00">
                  <c:v>8.39</c:v>
                </c:pt>
              </c:numCache>
            </c:numRef>
          </c:val>
          <c:extLst>
            <c:ext xmlns:c16="http://schemas.microsoft.com/office/drawing/2014/chart" uri="{C3380CC4-5D6E-409C-BE32-E72D297353CC}">
              <c16:uniqueId val="{00000001-29CA-49F3-9E97-B4B45E8D128D}"/>
            </c:ext>
          </c:extLst>
        </c:ser>
        <c:ser>
          <c:idx val="3"/>
          <c:order val="3"/>
          <c:tx>
            <c:strRef>
              <c:f>'ICS 2020 comparativa'!$E$9</c:f>
              <c:strCache>
                <c:ptCount val="1"/>
                <c:pt idx="0">
                  <c:v>URCM-152</c:v>
                </c:pt>
              </c:strCache>
            </c:strRef>
          </c:tx>
          <c:spPr>
            <a:solidFill>
              <a:schemeClr val="accent1">
                <a:lumMod val="60000"/>
              </a:schemeClr>
            </a:solidFill>
            <a:ln>
              <a:noFill/>
            </a:ln>
            <a:effectLst/>
          </c:spPr>
          <c:invertIfNegative val="0"/>
          <c:cat>
            <c:strRef>
              <c:f>'ICS 2020 comparativa'!$A$10:$A$25</c:f>
              <c:strCache>
                <c:ptCount val="16"/>
                <c:pt idx="0">
                  <c:v>Información sobre incidencias del servicio</c:v>
                </c:pt>
                <c:pt idx="1">
                  <c:v>Información sobre el servicio: horario, itinerario, correspondiencia</c:v>
                </c:pt>
                <c:pt idx="2">
                  <c:v>Puntualidad</c:v>
                </c:pt>
                <c:pt idx="3">
                  <c:v>Seguridad personal ante robos y agresiones dentro del autobús</c:v>
                </c:pt>
                <c:pt idx="4">
                  <c:v>Seguridad en la conducción</c:v>
                </c:pt>
                <c:pt idx="5">
                  <c:v>Confort de los autobuses</c:v>
                </c:pt>
                <c:pt idx="6">
                  <c:v>Limpieza de los autobuses</c:v>
                </c:pt>
                <c:pt idx="7">
                  <c:v>Temperatura de los autobuses</c:v>
                </c:pt>
                <c:pt idx="8">
                  <c:v>Facilidad para entrar y salir del autobús</c:v>
                </c:pt>
                <c:pt idx="9">
                  <c:v>Grado de ocupación de los autobuses (capacidad para viajar sentado)</c:v>
                </c:pt>
                <c:pt idx="10">
                  <c:v>Atención al cliente</c:v>
                </c:pt>
                <c:pt idx="11">
                  <c:v>Trato del conductor</c:v>
                </c:pt>
                <c:pt idx="12">
                  <c:v>Ausencia de contaminación por humos y ruido de los autobuses</c:v>
                </c:pt>
                <c:pt idx="13">
                  <c:v>Duración del viaje</c:v>
                </c:pt>
                <c:pt idx="14">
                  <c:v>Información sobre próximas paradas dentro del autobús, en pantalla o información sonora</c:v>
                </c:pt>
                <c:pt idx="15">
                  <c:v>ICS</c:v>
                </c:pt>
              </c:strCache>
            </c:strRef>
          </c:cat>
          <c:val>
            <c:numRef>
              <c:f>'ICS 2020 comparativa'!$E$10:$E$25</c:f>
              <c:numCache>
                <c:formatCode>General</c:formatCode>
                <c:ptCount val="16"/>
                <c:pt idx="0">
                  <c:v>7.19</c:v>
                </c:pt>
                <c:pt idx="1">
                  <c:v>7.95</c:v>
                </c:pt>
                <c:pt idx="2" formatCode="0.00">
                  <c:v>8.08</c:v>
                </c:pt>
                <c:pt idx="3">
                  <c:v>8.99</c:v>
                </c:pt>
                <c:pt idx="4">
                  <c:v>9.02</c:v>
                </c:pt>
                <c:pt idx="5">
                  <c:v>8.65</c:v>
                </c:pt>
                <c:pt idx="6">
                  <c:v>8.6999999999999993</c:v>
                </c:pt>
                <c:pt idx="7">
                  <c:v>8.65</c:v>
                </c:pt>
                <c:pt idx="8">
                  <c:v>8.84</c:v>
                </c:pt>
                <c:pt idx="9">
                  <c:v>8.11</c:v>
                </c:pt>
                <c:pt idx="10">
                  <c:v>8.4</c:v>
                </c:pt>
                <c:pt idx="11">
                  <c:v>9.08</c:v>
                </c:pt>
                <c:pt idx="12">
                  <c:v>8.19</c:v>
                </c:pt>
                <c:pt idx="13">
                  <c:v>8.43</c:v>
                </c:pt>
                <c:pt idx="14">
                  <c:v>8.48</c:v>
                </c:pt>
                <c:pt idx="15" formatCode="0.00">
                  <c:v>8.27</c:v>
                </c:pt>
              </c:numCache>
            </c:numRef>
          </c:val>
          <c:extLst>
            <c:ext xmlns:c16="http://schemas.microsoft.com/office/drawing/2014/chart" uri="{C3380CC4-5D6E-409C-BE32-E72D297353CC}">
              <c16:uniqueId val="{00000002-29CA-49F3-9E97-B4B45E8D128D}"/>
            </c:ext>
          </c:extLst>
        </c:ser>
        <c:dLbls>
          <c:showLegendKey val="0"/>
          <c:showVal val="0"/>
          <c:showCatName val="0"/>
          <c:showSerName val="0"/>
          <c:showPercent val="0"/>
          <c:showBubbleSize val="0"/>
        </c:dLbls>
        <c:gapWidth val="219"/>
        <c:axId val="580169424"/>
        <c:axId val="580169752"/>
      </c:barChart>
      <c:lineChart>
        <c:grouping val="stacked"/>
        <c:varyColors val="0"/>
        <c:ser>
          <c:idx val="0"/>
          <c:order val="0"/>
          <c:tx>
            <c:strRef>
              <c:f>'ICS 2020 comparativa'!$B$9</c:f>
              <c:strCache>
                <c:ptCount val="1"/>
                <c:pt idx="0">
                  <c:v>Conjunto Red</c:v>
                </c:pt>
              </c:strCache>
            </c:strRef>
          </c:tx>
          <c:spPr>
            <a:ln w="28575" cap="rnd">
              <a:solidFill>
                <a:srgbClr val="FF0000"/>
              </a:solidFill>
              <a:round/>
            </a:ln>
            <a:effectLst/>
          </c:spPr>
          <c:marker>
            <c:symbol val="circle"/>
            <c:size val="5"/>
            <c:spPr>
              <a:solidFill>
                <a:schemeClr val="accent1"/>
              </a:solidFill>
              <a:ln w="9525">
                <a:solidFill>
                  <a:schemeClr val="accent1"/>
                </a:solidFill>
              </a:ln>
              <a:effectLst/>
            </c:spPr>
          </c:marker>
          <c:cat>
            <c:strRef>
              <c:f>'ICS 2020 comparativa'!$A$10:$A$25</c:f>
              <c:strCache>
                <c:ptCount val="16"/>
                <c:pt idx="0">
                  <c:v>Información sobre incidencias del servicio</c:v>
                </c:pt>
                <c:pt idx="1">
                  <c:v>Información sobre el servicio: horario, itinerario, correspondiencia</c:v>
                </c:pt>
                <c:pt idx="2">
                  <c:v>Puntualidad</c:v>
                </c:pt>
                <c:pt idx="3">
                  <c:v>Seguridad personal ante robos y agresiones dentro del autobús</c:v>
                </c:pt>
                <c:pt idx="4">
                  <c:v>Seguridad en la conducción</c:v>
                </c:pt>
                <c:pt idx="5">
                  <c:v>Confort de los autobuses</c:v>
                </c:pt>
                <c:pt idx="6">
                  <c:v>Limpieza de los autobuses</c:v>
                </c:pt>
                <c:pt idx="7">
                  <c:v>Temperatura de los autobuses</c:v>
                </c:pt>
                <c:pt idx="8">
                  <c:v>Facilidad para entrar y salir del autobús</c:v>
                </c:pt>
                <c:pt idx="9">
                  <c:v>Grado de ocupación de los autobuses (capacidad para viajar sentado)</c:v>
                </c:pt>
                <c:pt idx="10">
                  <c:v>Atención al cliente</c:v>
                </c:pt>
                <c:pt idx="11">
                  <c:v>Trato del conductor</c:v>
                </c:pt>
                <c:pt idx="12">
                  <c:v>Ausencia de contaminación por humos y ruido de los autobuses</c:v>
                </c:pt>
                <c:pt idx="13">
                  <c:v>Duración del viaje</c:v>
                </c:pt>
                <c:pt idx="14">
                  <c:v>Información sobre próximas paradas dentro del autobús, en pantalla o información sonora</c:v>
                </c:pt>
                <c:pt idx="15">
                  <c:v>ICS</c:v>
                </c:pt>
              </c:strCache>
            </c:strRef>
          </c:cat>
          <c:val>
            <c:numRef>
              <c:f>'ICS 2020 comparativa'!$B$10:$B$25</c:f>
              <c:numCache>
                <c:formatCode>General</c:formatCode>
                <c:ptCount val="16"/>
                <c:pt idx="0">
                  <c:v>6.67</c:v>
                </c:pt>
                <c:pt idx="1">
                  <c:v>7.54</c:v>
                </c:pt>
                <c:pt idx="2" formatCode="0.00">
                  <c:v>7.88</c:v>
                </c:pt>
                <c:pt idx="3">
                  <c:v>8.59</c:v>
                </c:pt>
                <c:pt idx="4">
                  <c:v>8.73</c:v>
                </c:pt>
                <c:pt idx="5">
                  <c:v>8.24</c:v>
                </c:pt>
                <c:pt idx="6">
                  <c:v>8.26</c:v>
                </c:pt>
                <c:pt idx="7">
                  <c:v>8.1199999999999992</c:v>
                </c:pt>
                <c:pt idx="8">
                  <c:v>8.61</c:v>
                </c:pt>
                <c:pt idx="9">
                  <c:v>7.9</c:v>
                </c:pt>
                <c:pt idx="10">
                  <c:v>8.02</c:v>
                </c:pt>
                <c:pt idx="11">
                  <c:v>8.6</c:v>
                </c:pt>
                <c:pt idx="12">
                  <c:v>7.6</c:v>
                </c:pt>
                <c:pt idx="13">
                  <c:v>8.19</c:v>
                </c:pt>
                <c:pt idx="14">
                  <c:v>7.99</c:v>
                </c:pt>
                <c:pt idx="15" formatCode="0.00">
                  <c:v>8.08</c:v>
                </c:pt>
              </c:numCache>
            </c:numRef>
          </c:val>
          <c:smooth val="0"/>
          <c:extLst>
            <c:ext xmlns:c16="http://schemas.microsoft.com/office/drawing/2014/chart" uri="{C3380CC4-5D6E-409C-BE32-E72D297353CC}">
              <c16:uniqueId val="{00000003-29CA-49F3-9E97-B4B45E8D128D}"/>
            </c:ext>
          </c:extLst>
        </c:ser>
        <c:dLbls>
          <c:showLegendKey val="0"/>
          <c:showVal val="0"/>
          <c:showCatName val="0"/>
          <c:showSerName val="0"/>
          <c:showPercent val="0"/>
          <c:showBubbleSize val="0"/>
        </c:dLbls>
        <c:marker val="1"/>
        <c:smooth val="0"/>
        <c:axId val="580169424"/>
        <c:axId val="580169752"/>
      </c:lineChart>
      <c:catAx>
        <c:axId val="580169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580169752"/>
        <c:crosses val="autoZero"/>
        <c:auto val="1"/>
        <c:lblAlgn val="ctr"/>
        <c:lblOffset val="100"/>
        <c:noMultiLvlLbl val="0"/>
      </c:catAx>
      <c:valAx>
        <c:axId val="580169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580169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t>NPS Tasa de recomendación 2020</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1905-42F1-B43D-6EDFD312B9C8}"/>
              </c:ext>
            </c:extLst>
          </c:dPt>
          <c:dPt>
            <c:idx val="1"/>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3-1905-42F1-B43D-6EDFD312B9C8}"/>
              </c:ext>
            </c:extLst>
          </c:dPt>
          <c:dPt>
            <c:idx val="2"/>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5-1905-42F1-B43D-6EDFD312B9C8}"/>
              </c:ext>
            </c:extLst>
          </c:dPt>
          <c:dPt>
            <c:idx val="3"/>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1905-42F1-B43D-6EDFD312B9C8}"/>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NPS!$B$32:$E$32</c:f>
              <c:strCache>
                <c:ptCount val="4"/>
                <c:pt idx="0">
                  <c:v>Conjunto Red</c:v>
                </c:pt>
                <c:pt idx="1">
                  <c:v>VCM-603</c:v>
                </c:pt>
                <c:pt idx="2">
                  <c:v>VCM-605</c:v>
                </c:pt>
                <c:pt idx="3">
                  <c:v>URCM-152</c:v>
                </c:pt>
              </c:strCache>
            </c:strRef>
          </c:cat>
          <c:val>
            <c:numRef>
              <c:f>NPS!$B$33:$E$33</c:f>
              <c:numCache>
                <c:formatCode>0.00%</c:formatCode>
                <c:ptCount val="4"/>
                <c:pt idx="0">
                  <c:v>0.3604</c:v>
                </c:pt>
                <c:pt idx="1">
                  <c:v>0.2757</c:v>
                </c:pt>
                <c:pt idx="2">
                  <c:v>0.60799999999999998</c:v>
                </c:pt>
                <c:pt idx="3">
                  <c:v>0.59099999999999997</c:v>
                </c:pt>
              </c:numCache>
            </c:numRef>
          </c:val>
          <c:extLst>
            <c:ext xmlns:c16="http://schemas.microsoft.com/office/drawing/2014/chart" uri="{C3380CC4-5D6E-409C-BE32-E72D297353CC}">
              <c16:uniqueId val="{00000008-1905-42F1-B43D-6EDFD312B9C8}"/>
            </c:ext>
          </c:extLst>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t>ICS (Indice de Calidad Servicio)</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clustered"/>
        <c:varyColors val="0"/>
        <c:ser>
          <c:idx val="0"/>
          <c:order val="0"/>
          <c:tx>
            <c:strRef>
              <c:f>Graficas!$A$23</c:f>
              <c:strCache>
                <c:ptCount val="1"/>
                <c:pt idx="0">
                  <c:v>ICS VCM-605</c:v>
                </c:pt>
              </c:strCache>
            </c:strRef>
          </c:tx>
          <c:spPr>
            <a:solidFill>
              <a:schemeClr val="accent1"/>
            </a:solidFill>
            <a:ln>
              <a:noFill/>
            </a:ln>
            <a:effectLst/>
          </c:spPr>
          <c:invertIfNegative val="0"/>
          <c:cat>
            <c:numRef>
              <c:f>Graficas!$B$22:$M$22</c:f>
              <c:numCache>
                <c:formatCode>General</c:formatCode>
                <c:ptCount val="8"/>
                <c:pt idx="0">
                  <c:v>2020</c:v>
                </c:pt>
                <c:pt idx="1">
                  <c:v>2019</c:v>
                </c:pt>
                <c:pt idx="2">
                  <c:v>2017</c:v>
                </c:pt>
                <c:pt idx="3">
                  <c:v>2016</c:v>
                </c:pt>
                <c:pt idx="4">
                  <c:v>2015</c:v>
                </c:pt>
                <c:pt idx="5">
                  <c:v>2014</c:v>
                </c:pt>
                <c:pt idx="6">
                  <c:v>2013</c:v>
                </c:pt>
                <c:pt idx="7">
                  <c:v>2009</c:v>
                </c:pt>
              </c:numCache>
              <c:extLst/>
            </c:numRef>
          </c:cat>
          <c:val>
            <c:numRef>
              <c:f>Graficas!$B$23:$M$23</c:f>
              <c:numCache>
                <c:formatCode>General</c:formatCode>
                <c:ptCount val="8"/>
                <c:pt idx="0">
                  <c:v>8.39</c:v>
                </c:pt>
                <c:pt idx="1">
                  <c:v>8.16</c:v>
                </c:pt>
                <c:pt idx="2">
                  <c:v>8.06</c:v>
                </c:pt>
                <c:pt idx="3">
                  <c:v>7.73</c:v>
                </c:pt>
                <c:pt idx="4">
                  <c:v>7.93</c:v>
                </c:pt>
                <c:pt idx="5">
                  <c:v>7.7</c:v>
                </c:pt>
                <c:pt idx="6">
                  <c:v>7.49</c:v>
                </c:pt>
                <c:pt idx="7">
                  <c:v>7.69</c:v>
                </c:pt>
              </c:numCache>
              <c:extLst/>
            </c:numRef>
          </c:val>
          <c:extLst>
            <c:ext xmlns:c16="http://schemas.microsoft.com/office/drawing/2014/chart" uri="{C3380CC4-5D6E-409C-BE32-E72D297353CC}">
              <c16:uniqueId val="{00000000-6226-44A4-BACF-D9D9A9D92E66}"/>
            </c:ext>
          </c:extLst>
        </c:ser>
        <c:dLbls>
          <c:showLegendKey val="0"/>
          <c:showVal val="0"/>
          <c:showCatName val="0"/>
          <c:showSerName val="0"/>
          <c:showPercent val="0"/>
          <c:showBubbleSize val="0"/>
        </c:dLbls>
        <c:gapWidth val="219"/>
        <c:overlap val="-27"/>
        <c:axId val="667643480"/>
        <c:axId val="667641184"/>
      </c:barChart>
      <c:lineChart>
        <c:grouping val="standard"/>
        <c:varyColors val="0"/>
        <c:ser>
          <c:idx val="1"/>
          <c:order val="1"/>
          <c:tx>
            <c:strRef>
              <c:f>Graficas!$A$24</c:f>
              <c:strCache>
                <c:ptCount val="1"/>
                <c:pt idx="0">
                  <c:v>ICS Red Interurbanos</c:v>
                </c:pt>
              </c:strCache>
            </c:strRef>
          </c:tx>
          <c:spPr>
            <a:ln w="28575" cap="rnd">
              <a:solidFill>
                <a:schemeClr val="accent2"/>
              </a:solidFill>
              <a:round/>
            </a:ln>
            <a:effectLst/>
          </c:spPr>
          <c:marker>
            <c:symbol val="none"/>
          </c:marker>
          <c:cat>
            <c:numRef>
              <c:f>Graficas!$B$22:$M$22</c:f>
              <c:numCache>
                <c:formatCode>General</c:formatCode>
                <c:ptCount val="8"/>
                <c:pt idx="0">
                  <c:v>2020</c:v>
                </c:pt>
                <c:pt idx="1">
                  <c:v>2019</c:v>
                </c:pt>
                <c:pt idx="2">
                  <c:v>2017</c:v>
                </c:pt>
                <c:pt idx="3">
                  <c:v>2016</c:v>
                </c:pt>
                <c:pt idx="4">
                  <c:v>2015</c:v>
                </c:pt>
                <c:pt idx="5">
                  <c:v>2014</c:v>
                </c:pt>
                <c:pt idx="6">
                  <c:v>2013</c:v>
                </c:pt>
                <c:pt idx="7">
                  <c:v>2009</c:v>
                </c:pt>
              </c:numCache>
              <c:extLst/>
            </c:numRef>
          </c:cat>
          <c:val>
            <c:numRef>
              <c:f>Graficas!$B$24:$M$24</c:f>
              <c:numCache>
                <c:formatCode>General</c:formatCode>
                <c:ptCount val="8"/>
                <c:pt idx="0">
                  <c:v>8.08</c:v>
                </c:pt>
                <c:pt idx="1">
                  <c:v>7.65</c:v>
                </c:pt>
                <c:pt idx="2">
                  <c:v>7.57</c:v>
                </c:pt>
                <c:pt idx="3">
                  <c:v>7.47</c:v>
                </c:pt>
                <c:pt idx="4">
                  <c:v>7.35</c:v>
                </c:pt>
                <c:pt idx="5">
                  <c:v>7.48</c:v>
                </c:pt>
                <c:pt idx="6">
                  <c:v>7.4</c:v>
                </c:pt>
              </c:numCache>
              <c:extLst/>
            </c:numRef>
          </c:val>
          <c:smooth val="0"/>
          <c:extLst>
            <c:ext xmlns:c16="http://schemas.microsoft.com/office/drawing/2014/chart" uri="{C3380CC4-5D6E-409C-BE32-E72D297353CC}">
              <c16:uniqueId val="{00000001-6226-44A4-BACF-D9D9A9D92E66}"/>
            </c:ext>
          </c:extLst>
        </c:ser>
        <c:dLbls>
          <c:showLegendKey val="0"/>
          <c:showVal val="0"/>
          <c:showCatName val="0"/>
          <c:showSerName val="0"/>
          <c:showPercent val="0"/>
          <c:showBubbleSize val="0"/>
        </c:dLbls>
        <c:marker val="1"/>
        <c:smooth val="0"/>
        <c:axId val="667643480"/>
        <c:axId val="667641184"/>
      </c:lineChart>
      <c:catAx>
        <c:axId val="66764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67641184"/>
        <c:crosses val="autoZero"/>
        <c:auto val="1"/>
        <c:lblAlgn val="ctr"/>
        <c:lblOffset val="100"/>
        <c:noMultiLvlLbl val="0"/>
      </c:catAx>
      <c:valAx>
        <c:axId val="667641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67643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n-US" sz="1100"/>
              <a:t>NPS (Recomendación del servicio)</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lineChart>
        <c:grouping val="standard"/>
        <c:varyColors val="0"/>
        <c:ser>
          <c:idx val="0"/>
          <c:order val="0"/>
          <c:tx>
            <c:strRef>
              <c:f>NPS!$A$28</c:f>
              <c:strCache>
                <c:ptCount val="1"/>
                <c:pt idx="0">
                  <c:v>Promotores (9-10)</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NPS!$B$27:$E$27</c:f>
              <c:strCache>
                <c:ptCount val="4"/>
                <c:pt idx="0">
                  <c:v>Conjunto Red</c:v>
                </c:pt>
                <c:pt idx="1">
                  <c:v>VCM-603</c:v>
                </c:pt>
                <c:pt idx="2">
                  <c:v>VCM-605</c:v>
                </c:pt>
                <c:pt idx="3">
                  <c:v>URCM-152</c:v>
                </c:pt>
              </c:strCache>
            </c:strRef>
          </c:cat>
          <c:val>
            <c:numRef>
              <c:f>NPS!$B$28:$E$28</c:f>
              <c:numCache>
                <c:formatCode>0.00%</c:formatCode>
                <c:ptCount val="4"/>
                <c:pt idx="0">
                  <c:v>0.50770000000000004</c:v>
                </c:pt>
                <c:pt idx="1">
                  <c:v>0.46489999999999998</c:v>
                </c:pt>
                <c:pt idx="2">
                  <c:v>0.6613</c:v>
                </c:pt>
                <c:pt idx="3">
                  <c:v>0.68359999999999999</c:v>
                </c:pt>
              </c:numCache>
            </c:numRef>
          </c:val>
          <c:smooth val="0"/>
          <c:extLst>
            <c:ext xmlns:c16="http://schemas.microsoft.com/office/drawing/2014/chart" uri="{C3380CC4-5D6E-409C-BE32-E72D297353CC}">
              <c16:uniqueId val="{00000000-CE63-4238-9549-48E609A52BF6}"/>
            </c:ext>
          </c:extLst>
        </c:ser>
        <c:ser>
          <c:idx val="1"/>
          <c:order val="1"/>
          <c:tx>
            <c:strRef>
              <c:f>NPS!$A$29</c:f>
              <c:strCache>
                <c:ptCount val="1"/>
                <c:pt idx="0">
                  <c:v>Pasivos (7-8)</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NPS!$B$27:$E$27</c:f>
              <c:strCache>
                <c:ptCount val="4"/>
                <c:pt idx="0">
                  <c:v>Conjunto Red</c:v>
                </c:pt>
                <c:pt idx="1">
                  <c:v>VCM-603</c:v>
                </c:pt>
                <c:pt idx="2">
                  <c:v>VCM-605</c:v>
                </c:pt>
                <c:pt idx="3">
                  <c:v>URCM-152</c:v>
                </c:pt>
              </c:strCache>
            </c:strRef>
          </c:cat>
          <c:val>
            <c:numRef>
              <c:f>NPS!$B$29:$E$29</c:f>
              <c:numCache>
                <c:formatCode>0.00%</c:formatCode>
                <c:ptCount val="4"/>
                <c:pt idx="0">
                  <c:v>0.33779999999999999</c:v>
                </c:pt>
                <c:pt idx="1">
                  <c:v>0.34050000000000002</c:v>
                </c:pt>
                <c:pt idx="2">
                  <c:v>0.27729999999999999</c:v>
                </c:pt>
                <c:pt idx="3">
                  <c:v>0.21490000000000001</c:v>
                </c:pt>
              </c:numCache>
            </c:numRef>
          </c:val>
          <c:smooth val="0"/>
          <c:extLst>
            <c:ext xmlns:c16="http://schemas.microsoft.com/office/drawing/2014/chart" uri="{C3380CC4-5D6E-409C-BE32-E72D297353CC}">
              <c16:uniqueId val="{00000001-CE63-4238-9549-48E609A52BF6}"/>
            </c:ext>
          </c:extLst>
        </c:ser>
        <c:ser>
          <c:idx val="2"/>
          <c:order val="2"/>
          <c:tx>
            <c:strRef>
              <c:f>NPS!$A$30</c:f>
              <c:strCache>
                <c:ptCount val="1"/>
                <c:pt idx="0">
                  <c:v>Detractores (0-6)</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NPS!$B$27:$E$27</c:f>
              <c:strCache>
                <c:ptCount val="4"/>
                <c:pt idx="0">
                  <c:v>Conjunto Red</c:v>
                </c:pt>
                <c:pt idx="1">
                  <c:v>VCM-603</c:v>
                </c:pt>
                <c:pt idx="2">
                  <c:v>VCM-605</c:v>
                </c:pt>
                <c:pt idx="3">
                  <c:v>URCM-152</c:v>
                </c:pt>
              </c:strCache>
            </c:strRef>
          </c:cat>
          <c:val>
            <c:numRef>
              <c:f>NPS!$B$30:$E$30</c:f>
              <c:numCache>
                <c:formatCode>0.00%</c:formatCode>
                <c:ptCount val="4"/>
                <c:pt idx="0">
                  <c:v>0.14729999999999999</c:v>
                </c:pt>
                <c:pt idx="1">
                  <c:v>0.18920000000000001</c:v>
                </c:pt>
                <c:pt idx="2">
                  <c:v>5.33E-2</c:v>
                </c:pt>
                <c:pt idx="3">
                  <c:v>9.2499999999999999E-2</c:v>
                </c:pt>
              </c:numCache>
            </c:numRef>
          </c:val>
          <c:smooth val="0"/>
          <c:extLst>
            <c:ext xmlns:c16="http://schemas.microsoft.com/office/drawing/2014/chart" uri="{C3380CC4-5D6E-409C-BE32-E72D297353CC}">
              <c16:uniqueId val="{00000002-CE63-4238-9549-48E609A52BF6}"/>
            </c:ext>
          </c:extLst>
        </c:ser>
        <c:dLbls>
          <c:dLblPos val="t"/>
          <c:showLegendKey val="0"/>
          <c:showVal val="1"/>
          <c:showCatName val="0"/>
          <c:showSerName val="0"/>
          <c:showPercent val="0"/>
          <c:showBubbleSize val="0"/>
        </c:dLbls>
        <c:marker val="1"/>
        <c:smooth val="0"/>
        <c:axId val="637577976"/>
        <c:axId val="637573384"/>
      </c:lineChart>
      <c:catAx>
        <c:axId val="637577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37573384"/>
        <c:crosses val="autoZero"/>
        <c:auto val="1"/>
        <c:lblAlgn val="ctr"/>
        <c:lblOffset val="100"/>
        <c:noMultiLvlLbl val="0"/>
      </c:catAx>
      <c:valAx>
        <c:axId val="6375733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37577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t>Satisfacción con el servicio</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clustered"/>
        <c:varyColors val="0"/>
        <c:ser>
          <c:idx val="1"/>
          <c:order val="1"/>
          <c:tx>
            <c:strRef>
              <c:f>'Satisfacción servicio'!$C$29</c:f>
              <c:strCache>
                <c:ptCount val="1"/>
                <c:pt idx="0">
                  <c:v>VCM-603</c:v>
                </c:pt>
              </c:strCache>
            </c:strRef>
          </c:tx>
          <c:spPr>
            <a:solidFill>
              <a:schemeClr val="accent2"/>
            </a:solidFill>
            <a:ln>
              <a:noFill/>
            </a:ln>
            <a:effectLst/>
          </c:spPr>
          <c:invertIfNegative val="0"/>
          <c:cat>
            <c:strRef>
              <c:f>'Satisfacción servicio'!$A$30:$A$34</c:f>
              <c:strCache>
                <c:ptCount val="5"/>
                <c:pt idx="0">
                  <c:v>Muy Satisfecho</c:v>
                </c:pt>
                <c:pt idx="1">
                  <c:v>Bastante Satisfecho</c:v>
                </c:pt>
                <c:pt idx="2">
                  <c:v>Ni Satisfecho ni insatisfecho</c:v>
                </c:pt>
                <c:pt idx="3">
                  <c:v>Bastante insastifecho</c:v>
                </c:pt>
                <c:pt idx="4">
                  <c:v>Muy insatisfecho</c:v>
                </c:pt>
              </c:strCache>
            </c:strRef>
          </c:cat>
          <c:val>
            <c:numRef>
              <c:f>'Satisfacción servicio'!$C$30:$C$34</c:f>
              <c:numCache>
                <c:formatCode>0.00%</c:formatCode>
                <c:ptCount val="5"/>
                <c:pt idx="0">
                  <c:v>0.28649999999999998</c:v>
                </c:pt>
                <c:pt idx="1">
                  <c:v>0.55410000000000004</c:v>
                </c:pt>
                <c:pt idx="2">
                  <c:v>0.1162</c:v>
                </c:pt>
                <c:pt idx="3">
                  <c:v>2.7E-2</c:v>
                </c:pt>
                <c:pt idx="4">
                  <c:v>1.6199999999999999E-2</c:v>
                </c:pt>
              </c:numCache>
            </c:numRef>
          </c:val>
          <c:extLst>
            <c:ext xmlns:c16="http://schemas.microsoft.com/office/drawing/2014/chart" uri="{C3380CC4-5D6E-409C-BE32-E72D297353CC}">
              <c16:uniqueId val="{00000000-037F-43E5-93AF-6D697CDB0BBB}"/>
            </c:ext>
          </c:extLst>
        </c:ser>
        <c:ser>
          <c:idx val="2"/>
          <c:order val="2"/>
          <c:tx>
            <c:strRef>
              <c:f>'Satisfacción servicio'!$D$29</c:f>
              <c:strCache>
                <c:ptCount val="1"/>
                <c:pt idx="0">
                  <c:v>VCM-605</c:v>
                </c:pt>
              </c:strCache>
            </c:strRef>
          </c:tx>
          <c:spPr>
            <a:solidFill>
              <a:schemeClr val="accent3"/>
            </a:solidFill>
            <a:ln>
              <a:noFill/>
            </a:ln>
            <a:effectLst/>
          </c:spPr>
          <c:invertIfNegative val="0"/>
          <c:cat>
            <c:strRef>
              <c:f>'Satisfacción servicio'!$A$30:$A$34</c:f>
              <c:strCache>
                <c:ptCount val="5"/>
                <c:pt idx="0">
                  <c:v>Muy Satisfecho</c:v>
                </c:pt>
                <c:pt idx="1">
                  <c:v>Bastante Satisfecho</c:v>
                </c:pt>
                <c:pt idx="2">
                  <c:v>Ni Satisfecho ni insatisfecho</c:v>
                </c:pt>
                <c:pt idx="3">
                  <c:v>Bastante insastifecho</c:v>
                </c:pt>
                <c:pt idx="4">
                  <c:v>Muy insatisfecho</c:v>
                </c:pt>
              </c:strCache>
            </c:strRef>
          </c:cat>
          <c:val>
            <c:numRef>
              <c:f>'Satisfacción servicio'!$D$30:$D$34</c:f>
              <c:numCache>
                <c:formatCode>0.00%</c:formatCode>
                <c:ptCount val="5"/>
                <c:pt idx="0">
                  <c:v>0.34129999999999999</c:v>
                </c:pt>
                <c:pt idx="1">
                  <c:v>0.55469999999999997</c:v>
                </c:pt>
                <c:pt idx="2">
                  <c:v>8.2699999999999996E-2</c:v>
                </c:pt>
                <c:pt idx="3">
                  <c:v>8.0000000000000002E-3</c:v>
                </c:pt>
                <c:pt idx="4">
                  <c:v>1.0699999999999999E-2</c:v>
                </c:pt>
              </c:numCache>
            </c:numRef>
          </c:val>
          <c:extLst>
            <c:ext xmlns:c16="http://schemas.microsoft.com/office/drawing/2014/chart" uri="{C3380CC4-5D6E-409C-BE32-E72D297353CC}">
              <c16:uniqueId val="{00000001-037F-43E5-93AF-6D697CDB0BBB}"/>
            </c:ext>
          </c:extLst>
        </c:ser>
        <c:ser>
          <c:idx val="3"/>
          <c:order val="3"/>
          <c:tx>
            <c:strRef>
              <c:f>'Satisfacción servicio'!$E$29</c:f>
              <c:strCache>
                <c:ptCount val="1"/>
                <c:pt idx="0">
                  <c:v>URCM-152</c:v>
                </c:pt>
              </c:strCache>
            </c:strRef>
          </c:tx>
          <c:spPr>
            <a:solidFill>
              <a:schemeClr val="accent4"/>
            </a:solidFill>
            <a:ln>
              <a:noFill/>
            </a:ln>
            <a:effectLst/>
          </c:spPr>
          <c:invertIfNegative val="0"/>
          <c:cat>
            <c:strRef>
              <c:f>'Satisfacción servicio'!$A$30:$A$34</c:f>
              <c:strCache>
                <c:ptCount val="5"/>
                <c:pt idx="0">
                  <c:v>Muy Satisfecho</c:v>
                </c:pt>
                <c:pt idx="1">
                  <c:v>Bastante Satisfecho</c:v>
                </c:pt>
                <c:pt idx="2">
                  <c:v>Ni Satisfecho ni insatisfecho</c:v>
                </c:pt>
                <c:pt idx="3">
                  <c:v>Bastante insastifecho</c:v>
                </c:pt>
                <c:pt idx="4">
                  <c:v>Muy insatisfecho</c:v>
                </c:pt>
              </c:strCache>
            </c:strRef>
          </c:cat>
          <c:val>
            <c:numRef>
              <c:f>'Satisfacción servicio'!$E$30:$E$34</c:f>
              <c:numCache>
                <c:formatCode>0.00%</c:formatCode>
                <c:ptCount val="5"/>
                <c:pt idx="0">
                  <c:v>0.43840000000000001</c:v>
                </c:pt>
                <c:pt idx="1">
                  <c:v>0.41739999999999999</c:v>
                </c:pt>
                <c:pt idx="2">
                  <c:v>0.1351</c:v>
                </c:pt>
                <c:pt idx="3">
                  <c:v>6.0000000000000001E-3</c:v>
                </c:pt>
                <c:pt idx="4">
                  <c:v>3.0000000000000001E-3</c:v>
                </c:pt>
              </c:numCache>
            </c:numRef>
          </c:val>
          <c:extLst>
            <c:ext xmlns:c16="http://schemas.microsoft.com/office/drawing/2014/chart" uri="{C3380CC4-5D6E-409C-BE32-E72D297353CC}">
              <c16:uniqueId val="{00000002-037F-43E5-93AF-6D697CDB0BBB}"/>
            </c:ext>
          </c:extLst>
        </c:ser>
        <c:dLbls>
          <c:showLegendKey val="0"/>
          <c:showVal val="0"/>
          <c:showCatName val="0"/>
          <c:showSerName val="0"/>
          <c:showPercent val="0"/>
          <c:showBubbleSize val="0"/>
        </c:dLbls>
        <c:gapWidth val="219"/>
        <c:axId val="586902040"/>
        <c:axId val="586896136"/>
      </c:barChart>
      <c:lineChart>
        <c:grouping val="standard"/>
        <c:varyColors val="0"/>
        <c:ser>
          <c:idx val="0"/>
          <c:order val="0"/>
          <c:tx>
            <c:strRef>
              <c:f>'Satisfacción servicio'!$B$29</c:f>
              <c:strCache>
                <c:ptCount val="1"/>
                <c:pt idx="0">
                  <c:v>Conjunto Red</c:v>
                </c:pt>
              </c:strCache>
            </c:strRef>
          </c:tx>
          <c:spPr>
            <a:ln w="28575" cap="rnd">
              <a:solidFill>
                <a:schemeClr val="accent1"/>
              </a:solidFill>
              <a:round/>
            </a:ln>
            <a:effectLst/>
          </c:spPr>
          <c:marker>
            <c:symbol val="none"/>
          </c:marker>
          <c:cat>
            <c:strRef>
              <c:f>'Satisfacción servicio'!$A$30:$A$34</c:f>
              <c:strCache>
                <c:ptCount val="5"/>
                <c:pt idx="0">
                  <c:v>Muy Satisfecho</c:v>
                </c:pt>
                <c:pt idx="1">
                  <c:v>Bastante Satisfecho</c:v>
                </c:pt>
                <c:pt idx="2">
                  <c:v>Ni Satisfecho ni insatisfecho</c:v>
                </c:pt>
                <c:pt idx="3">
                  <c:v>Bastante insastifecho</c:v>
                </c:pt>
                <c:pt idx="4">
                  <c:v>Muy insatisfecho</c:v>
                </c:pt>
              </c:strCache>
            </c:strRef>
          </c:cat>
          <c:val>
            <c:numRef>
              <c:f>'Satisfacción servicio'!$B$30:$B$34</c:f>
              <c:numCache>
                <c:formatCode>0.00%</c:formatCode>
                <c:ptCount val="5"/>
                <c:pt idx="0">
                  <c:v>0.32550000000000001</c:v>
                </c:pt>
                <c:pt idx="1">
                  <c:v>0.50339999999999996</c:v>
                </c:pt>
                <c:pt idx="2">
                  <c:v>0.12330000000000001</c:v>
                </c:pt>
                <c:pt idx="3">
                  <c:v>3.1E-2</c:v>
                </c:pt>
                <c:pt idx="4">
                  <c:v>1.4200000000000001E-2</c:v>
                </c:pt>
              </c:numCache>
            </c:numRef>
          </c:val>
          <c:smooth val="0"/>
          <c:extLst>
            <c:ext xmlns:c16="http://schemas.microsoft.com/office/drawing/2014/chart" uri="{C3380CC4-5D6E-409C-BE32-E72D297353CC}">
              <c16:uniqueId val="{00000003-037F-43E5-93AF-6D697CDB0BBB}"/>
            </c:ext>
          </c:extLst>
        </c:ser>
        <c:dLbls>
          <c:showLegendKey val="0"/>
          <c:showVal val="0"/>
          <c:showCatName val="0"/>
          <c:showSerName val="0"/>
          <c:showPercent val="0"/>
          <c:showBubbleSize val="0"/>
        </c:dLbls>
        <c:marker val="1"/>
        <c:smooth val="0"/>
        <c:axId val="586906960"/>
        <c:axId val="586905976"/>
      </c:lineChart>
      <c:catAx>
        <c:axId val="58690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586896136"/>
        <c:crosses val="autoZero"/>
        <c:auto val="1"/>
        <c:lblAlgn val="ctr"/>
        <c:lblOffset val="100"/>
        <c:noMultiLvlLbl val="0"/>
      </c:catAx>
      <c:valAx>
        <c:axId val="5868961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586902040"/>
        <c:crosses val="autoZero"/>
        <c:crossBetween val="between"/>
      </c:valAx>
      <c:valAx>
        <c:axId val="586905976"/>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586906960"/>
        <c:crosses val="max"/>
        <c:crossBetween val="between"/>
      </c:valAx>
      <c:catAx>
        <c:axId val="586906960"/>
        <c:scaling>
          <c:orientation val="minMax"/>
        </c:scaling>
        <c:delete val="1"/>
        <c:axPos val="b"/>
        <c:numFmt formatCode="General" sourceLinked="1"/>
        <c:majorTickMark val="out"/>
        <c:minorTickMark val="none"/>
        <c:tickLblPos val="nextTo"/>
        <c:crossAx val="58690597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n-US" sz="1100"/>
              <a:t>Valoración dimensiones servicio</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clustered"/>
        <c:varyColors val="0"/>
        <c:ser>
          <c:idx val="1"/>
          <c:order val="1"/>
          <c:tx>
            <c:strRef>
              <c:f>'Valoración dimensiones servicio'!$F$35</c:f>
              <c:strCache>
                <c:ptCount val="1"/>
                <c:pt idx="0">
                  <c:v>VCM-603</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'Valoración dimensiones servicio'!$D$36:$D$42</c:f>
              <c:strCache>
                <c:ptCount val="7"/>
                <c:pt idx="0">
                  <c:v>Seguridad</c:v>
                </c:pt>
                <c:pt idx="1">
                  <c:v>Atención al cliente</c:v>
                </c:pt>
                <c:pt idx="2">
                  <c:v>Confort</c:v>
                </c:pt>
                <c:pt idx="3">
                  <c:v>Información</c:v>
                </c:pt>
                <c:pt idx="4">
                  <c:v>Servicio ofertado</c:v>
                </c:pt>
                <c:pt idx="5">
                  <c:v>Infraestructura</c:v>
                </c:pt>
                <c:pt idx="6">
                  <c:v>Medio Ambiente</c:v>
                </c:pt>
              </c:strCache>
            </c:strRef>
          </c:cat>
          <c:val>
            <c:numRef>
              <c:f>'Valoración dimensiones servicio'!$F$36:$F$42</c:f>
              <c:numCache>
                <c:formatCode>General</c:formatCode>
                <c:ptCount val="7"/>
                <c:pt idx="0">
                  <c:v>8.15</c:v>
                </c:pt>
                <c:pt idx="1">
                  <c:v>8.33</c:v>
                </c:pt>
                <c:pt idx="2">
                  <c:v>8.18</c:v>
                </c:pt>
                <c:pt idx="3">
                  <c:v>7.39</c:v>
                </c:pt>
                <c:pt idx="4">
                  <c:v>7.75</c:v>
                </c:pt>
                <c:pt idx="5">
                  <c:v>7.97</c:v>
                </c:pt>
                <c:pt idx="6">
                  <c:v>7.75</c:v>
                </c:pt>
              </c:numCache>
            </c:numRef>
          </c:val>
          <c:extLst>
            <c:ext xmlns:c16="http://schemas.microsoft.com/office/drawing/2014/chart" uri="{C3380CC4-5D6E-409C-BE32-E72D297353CC}">
              <c16:uniqueId val="{00000000-7AC9-4BCD-8BE5-74B25D7654C1}"/>
            </c:ext>
          </c:extLst>
        </c:ser>
        <c:ser>
          <c:idx val="2"/>
          <c:order val="2"/>
          <c:tx>
            <c:strRef>
              <c:f>'Valoración dimensiones servicio'!$G$35</c:f>
              <c:strCache>
                <c:ptCount val="1"/>
                <c:pt idx="0">
                  <c:v>VCM-605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'Valoración dimensiones servicio'!$D$36:$D$42</c:f>
              <c:strCache>
                <c:ptCount val="7"/>
                <c:pt idx="0">
                  <c:v>Seguridad</c:v>
                </c:pt>
                <c:pt idx="1">
                  <c:v>Atención al cliente</c:v>
                </c:pt>
                <c:pt idx="2">
                  <c:v>Confort</c:v>
                </c:pt>
                <c:pt idx="3">
                  <c:v>Información</c:v>
                </c:pt>
                <c:pt idx="4">
                  <c:v>Servicio ofertado</c:v>
                </c:pt>
                <c:pt idx="5">
                  <c:v>Infraestructura</c:v>
                </c:pt>
                <c:pt idx="6">
                  <c:v>Medio Ambiente</c:v>
                </c:pt>
              </c:strCache>
            </c:strRef>
          </c:cat>
          <c:val>
            <c:numRef>
              <c:f>'Valoración dimensiones servicio'!$G$36:$G$42</c:f>
              <c:numCache>
                <c:formatCode>General</c:formatCode>
                <c:ptCount val="7"/>
                <c:pt idx="0">
                  <c:v>8.51</c:v>
                </c:pt>
                <c:pt idx="1">
                  <c:v>8.66</c:v>
                </c:pt>
                <c:pt idx="2">
                  <c:v>8.35</c:v>
                </c:pt>
                <c:pt idx="3">
                  <c:v>7.58</c:v>
                </c:pt>
                <c:pt idx="4">
                  <c:v>8.34</c:v>
                </c:pt>
                <c:pt idx="5">
                  <c:v>8.23</c:v>
                </c:pt>
                <c:pt idx="6">
                  <c:v>7.96</c:v>
                </c:pt>
              </c:numCache>
            </c:numRef>
          </c:val>
          <c:extLst>
            <c:ext xmlns:c16="http://schemas.microsoft.com/office/drawing/2014/chart" uri="{C3380CC4-5D6E-409C-BE32-E72D297353CC}">
              <c16:uniqueId val="{00000001-7AC9-4BCD-8BE5-74B25D7654C1}"/>
            </c:ext>
          </c:extLst>
        </c:ser>
        <c:ser>
          <c:idx val="3"/>
          <c:order val="3"/>
          <c:tx>
            <c:strRef>
              <c:f>'Valoración dimensiones servicio'!$H$35</c:f>
              <c:strCache>
                <c:ptCount val="1"/>
                <c:pt idx="0">
                  <c:v>URCM-152</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'Valoración dimensiones servicio'!$D$36:$D$42</c:f>
              <c:strCache>
                <c:ptCount val="7"/>
                <c:pt idx="0">
                  <c:v>Seguridad</c:v>
                </c:pt>
                <c:pt idx="1">
                  <c:v>Atención al cliente</c:v>
                </c:pt>
                <c:pt idx="2">
                  <c:v>Confort</c:v>
                </c:pt>
                <c:pt idx="3">
                  <c:v>Información</c:v>
                </c:pt>
                <c:pt idx="4">
                  <c:v>Servicio ofertado</c:v>
                </c:pt>
                <c:pt idx="5">
                  <c:v>Infraestructura</c:v>
                </c:pt>
                <c:pt idx="6">
                  <c:v>Medio Ambiente</c:v>
                </c:pt>
              </c:strCache>
            </c:strRef>
          </c:cat>
          <c:val>
            <c:numRef>
              <c:f>'Valoración dimensiones servicio'!$H$36:$H$42</c:f>
              <c:numCache>
                <c:formatCode>General</c:formatCode>
                <c:ptCount val="7"/>
                <c:pt idx="0">
                  <c:v>8.67</c:v>
                </c:pt>
                <c:pt idx="1">
                  <c:v>8.82</c:v>
                </c:pt>
                <c:pt idx="2">
                  <c:v>8.59</c:v>
                </c:pt>
                <c:pt idx="3">
                  <c:v>7.62</c:v>
                </c:pt>
                <c:pt idx="4">
                  <c:v>8.15</c:v>
                </c:pt>
                <c:pt idx="5">
                  <c:v>8.16</c:v>
                </c:pt>
                <c:pt idx="6">
                  <c:v>8.19</c:v>
                </c:pt>
              </c:numCache>
            </c:numRef>
          </c:val>
          <c:extLst>
            <c:ext xmlns:c16="http://schemas.microsoft.com/office/drawing/2014/chart" uri="{C3380CC4-5D6E-409C-BE32-E72D297353CC}">
              <c16:uniqueId val="{00000002-7AC9-4BCD-8BE5-74B25D7654C1}"/>
            </c:ext>
          </c:extLst>
        </c:ser>
        <c:dLbls>
          <c:showLegendKey val="0"/>
          <c:showVal val="0"/>
          <c:showCatName val="0"/>
          <c:showSerName val="0"/>
          <c:showPercent val="0"/>
          <c:showBubbleSize val="0"/>
        </c:dLbls>
        <c:gapWidth val="219"/>
        <c:axId val="636258304"/>
        <c:axId val="636260272"/>
      </c:barChart>
      <c:lineChart>
        <c:grouping val="stacked"/>
        <c:varyColors val="0"/>
        <c:ser>
          <c:idx val="0"/>
          <c:order val="0"/>
          <c:tx>
            <c:strRef>
              <c:f>'Valoración dimensiones servicio'!$E$35</c:f>
              <c:strCache>
                <c:ptCount val="1"/>
                <c:pt idx="0">
                  <c:v>Conjunto Red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'Valoración dimensiones servicio'!$D$36:$D$42</c:f>
              <c:strCache>
                <c:ptCount val="7"/>
                <c:pt idx="0">
                  <c:v>Seguridad</c:v>
                </c:pt>
                <c:pt idx="1">
                  <c:v>Atención al cliente</c:v>
                </c:pt>
                <c:pt idx="2">
                  <c:v>Confort</c:v>
                </c:pt>
                <c:pt idx="3">
                  <c:v>Información</c:v>
                </c:pt>
                <c:pt idx="4">
                  <c:v>Servicio ofertado</c:v>
                </c:pt>
                <c:pt idx="5">
                  <c:v>Infraestructura</c:v>
                </c:pt>
                <c:pt idx="6">
                  <c:v>Medio Ambiente</c:v>
                </c:pt>
              </c:strCache>
            </c:strRef>
          </c:cat>
          <c:val>
            <c:numRef>
              <c:f>'Valoración dimensiones servicio'!$E$36:$E$42</c:f>
              <c:numCache>
                <c:formatCode>General</c:formatCode>
                <c:ptCount val="7"/>
                <c:pt idx="0">
                  <c:v>8.2899999999999991</c:v>
                </c:pt>
                <c:pt idx="1">
                  <c:v>8.34</c:v>
                </c:pt>
                <c:pt idx="2">
                  <c:v>8.23</c:v>
                </c:pt>
                <c:pt idx="3">
                  <c:v>7.14</c:v>
                </c:pt>
                <c:pt idx="4">
                  <c:v>7.76</c:v>
                </c:pt>
                <c:pt idx="5">
                  <c:v>7.94</c:v>
                </c:pt>
                <c:pt idx="6">
                  <c:v>7.73</c:v>
                </c:pt>
              </c:numCache>
            </c:numRef>
          </c:val>
          <c:smooth val="0"/>
          <c:extLst>
            <c:ext xmlns:c16="http://schemas.microsoft.com/office/drawing/2014/chart" uri="{C3380CC4-5D6E-409C-BE32-E72D297353CC}">
              <c16:uniqueId val="{00000003-7AC9-4BCD-8BE5-74B25D7654C1}"/>
            </c:ext>
          </c:extLst>
        </c:ser>
        <c:dLbls>
          <c:showLegendKey val="0"/>
          <c:showVal val="0"/>
          <c:showCatName val="0"/>
          <c:showSerName val="0"/>
          <c:showPercent val="0"/>
          <c:showBubbleSize val="0"/>
        </c:dLbls>
        <c:marker val="1"/>
        <c:smooth val="0"/>
        <c:axId val="636258304"/>
        <c:axId val="636260272"/>
      </c:lineChart>
      <c:catAx>
        <c:axId val="63625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36260272"/>
        <c:crosses val="autoZero"/>
        <c:auto val="1"/>
        <c:lblAlgn val="ctr"/>
        <c:lblOffset val="100"/>
        <c:noMultiLvlLbl val="0"/>
      </c:catAx>
      <c:valAx>
        <c:axId val="636260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36258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sz="900">
          <a:latin typeface="Trebuchet MS" panose="020B0603020202020204" pitchFamily="34" charset="0"/>
        </a:defRPr>
      </a:pPr>
      <a:endParaRPr lang="es-E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r>
              <a:rPr lang="en-US" sz="1100" dirty="0" err="1"/>
              <a:t>Valoración</a:t>
            </a:r>
            <a:r>
              <a:rPr lang="en-US" sz="1100" dirty="0"/>
              <a:t> </a:t>
            </a:r>
            <a:r>
              <a:rPr lang="en-US" sz="1100" dirty="0" err="1"/>
              <a:t>evolución</a:t>
            </a:r>
            <a:r>
              <a:rPr lang="en-US" sz="1100" dirty="0"/>
              <a:t> </a:t>
            </a:r>
            <a:r>
              <a:rPr lang="en-US" sz="1100" dirty="0" err="1"/>
              <a:t>último</a:t>
            </a:r>
            <a:r>
              <a:rPr lang="en-US" sz="1100" dirty="0"/>
              <a:t> </a:t>
            </a:r>
            <a:r>
              <a:rPr lang="en-US" sz="1100" dirty="0" err="1"/>
              <a:t>año</a:t>
            </a:r>
            <a:endParaRPr lang="en-US" sz="1100" dirty="0"/>
          </a:p>
        </c:rich>
      </c:tx>
      <c:layout/>
      <c:overlay val="0"/>
      <c:spPr>
        <a:noFill/>
        <a:ln>
          <a:noFill/>
        </a:ln>
        <a:effectLst/>
      </c:spPr>
      <c:txPr>
        <a:bodyPr rot="0" spcFirstLastPara="1" vertOverflow="ellipsis" vert="horz" wrap="square" anchor="ctr" anchorCtr="1"/>
        <a:lstStyle/>
        <a:p>
          <a:pPr>
            <a:defRPr sz="1100" b="1"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stacked"/>
        <c:varyColors val="0"/>
        <c:ser>
          <c:idx val="0"/>
          <c:order val="0"/>
          <c:tx>
            <c:strRef>
              <c:f>'Evolución último año'!$A$22</c:f>
              <c:strCache>
                <c:ptCount val="1"/>
                <c:pt idx="0">
                  <c:v>Ha mejorado</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'Evolución último año'!$B$21:$E$21</c:f>
              <c:strCache>
                <c:ptCount val="4"/>
                <c:pt idx="0">
                  <c:v>Conjunto Red</c:v>
                </c:pt>
                <c:pt idx="1">
                  <c:v>VCM-603</c:v>
                </c:pt>
                <c:pt idx="2">
                  <c:v>VCM-605</c:v>
                </c:pt>
                <c:pt idx="3">
                  <c:v>URCM-152</c:v>
                </c:pt>
              </c:strCache>
            </c:strRef>
          </c:cat>
          <c:val>
            <c:numRef>
              <c:f>'Evolución último año'!$B$22:$E$22</c:f>
              <c:numCache>
                <c:formatCode>0.00%</c:formatCode>
                <c:ptCount val="4"/>
                <c:pt idx="0">
                  <c:v>0.249</c:v>
                </c:pt>
                <c:pt idx="1">
                  <c:v>0.28100000000000003</c:v>
                </c:pt>
                <c:pt idx="2">
                  <c:v>0.21099999999999999</c:v>
                </c:pt>
                <c:pt idx="3">
                  <c:v>0.25700000000000001</c:v>
                </c:pt>
              </c:numCache>
            </c:numRef>
          </c:val>
          <c:extLst>
            <c:ext xmlns:c16="http://schemas.microsoft.com/office/drawing/2014/chart" uri="{C3380CC4-5D6E-409C-BE32-E72D297353CC}">
              <c16:uniqueId val="{00000000-5045-45BC-8BF6-849E880931D8}"/>
            </c:ext>
          </c:extLst>
        </c:ser>
        <c:ser>
          <c:idx val="1"/>
          <c:order val="1"/>
          <c:tx>
            <c:strRef>
              <c:f>'Evolución último año'!$A$23</c:f>
              <c:strCache>
                <c:ptCount val="1"/>
                <c:pt idx="0">
                  <c:v>Sigue igual</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'Evolución último año'!$B$21:$E$21</c:f>
              <c:strCache>
                <c:ptCount val="4"/>
                <c:pt idx="0">
                  <c:v>Conjunto Red</c:v>
                </c:pt>
                <c:pt idx="1">
                  <c:v>VCM-603</c:v>
                </c:pt>
                <c:pt idx="2">
                  <c:v>VCM-605</c:v>
                </c:pt>
                <c:pt idx="3">
                  <c:v>URCM-152</c:v>
                </c:pt>
              </c:strCache>
            </c:strRef>
          </c:cat>
          <c:val>
            <c:numRef>
              <c:f>'Evolución último año'!$B$23:$E$23</c:f>
              <c:numCache>
                <c:formatCode>0.00%</c:formatCode>
                <c:ptCount val="4"/>
                <c:pt idx="0">
                  <c:v>0.61899999999999999</c:v>
                </c:pt>
                <c:pt idx="1">
                  <c:v>0.59499999999999997</c:v>
                </c:pt>
                <c:pt idx="2">
                  <c:v>0.66400000000000003</c:v>
                </c:pt>
                <c:pt idx="3">
                  <c:v>0.61199999999999999</c:v>
                </c:pt>
              </c:numCache>
            </c:numRef>
          </c:val>
          <c:extLst>
            <c:ext xmlns:c16="http://schemas.microsoft.com/office/drawing/2014/chart" uri="{C3380CC4-5D6E-409C-BE32-E72D297353CC}">
              <c16:uniqueId val="{00000001-5045-45BC-8BF6-849E880931D8}"/>
            </c:ext>
          </c:extLst>
        </c:ser>
        <c:ser>
          <c:idx val="2"/>
          <c:order val="2"/>
          <c:tx>
            <c:strRef>
              <c:f>'Evolución último año'!$A$24</c:f>
              <c:strCache>
                <c:ptCount val="1"/>
                <c:pt idx="0">
                  <c:v>Ha empeorado</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'Evolución último año'!$B$21:$E$21</c:f>
              <c:strCache>
                <c:ptCount val="4"/>
                <c:pt idx="0">
                  <c:v>Conjunto Red</c:v>
                </c:pt>
                <c:pt idx="1">
                  <c:v>VCM-603</c:v>
                </c:pt>
                <c:pt idx="2">
                  <c:v>VCM-605</c:v>
                </c:pt>
                <c:pt idx="3">
                  <c:v>URCM-152</c:v>
                </c:pt>
              </c:strCache>
            </c:strRef>
          </c:cat>
          <c:val>
            <c:numRef>
              <c:f>'Evolución último año'!$B$24:$E$24</c:f>
              <c:numCache>
                <c:formatCode>0.00%</c:formatCode>
                <c:ptCount val="4"/>
                <c:pt idx="0">
                  <c:v>5.8000000000000003E-2</c:v>
                </c:pt>
                <c:pt idx="1">
                  <c:v>4.5999999999999999E-2</c:v>
                </c:pt>
                <c:pt idx="2">
                  <c:v>3.5000000000000003E-2</c:v>
                </c:pt>
                <c:pt idx="3">
                  <c:v>3.5999999999999997E-2</c:v>
                </c:pt>
              </c:numCache>
            </c:numRef>
          </c:val>
          <c:extLst>
            <c:ext xmlns:c16="http://schemas.microsoft.com/office/drawing/2014/chart" uri="{C3380CC4-5D6E-409C-BE32-E72D297353CC}">
              <c16:uniqueId val="{00000002-5045-45BC-8BF6-849E880931D8}"/>
            </c:ext>
          </c:extLst>
        </c:ser>
        <c:ser>
          <c:idx val="3"/>
          <c:order val="3"/>
          <c:tx>
            <c:strRef>
              <c:f>'Evolución último año'!$A$25</c:f>
              <c:strCache>
                <c:ptCount val="1"/>
                <c:pt idx="0">
                  <c:v>Ns/Nc</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'Evolución último año'!$B$21:$E$21</c:f>
              <c:strCache>
                <c:ptCount val="4"/>
                <c:pt idx="0">
                  <c:v>Conjunto Red</c:v>
                </c:pt>
                <c:pt idx="1">
                  <c:v>VCM-603</c:v>
                </c:pt>
                <c:pt idx="2">
                  <c:v>VCM-605</c:v>
                </c:pt>
                <c:pt idx="3">
                  <c:v>URCM-152</c:v>
                </c:pt>
              </c:strCache>
            </c:strRef>
          </c:cat>
          <c:val>
            <c:numRef>
              <c:f>'Evolución último año'!$B$25:$E$25</c:f>
              <c:numCache>
                <c:formatCode>0.00%</c:formatCode>
                <c:ptCount val="4"/>
                <c:pt idx="0">
                  <c:v>7.3999999999999996E-2</c:v>
                </c:pt>
                <c:pt idx="1">
                  <c:v>7.8E-2</c:v>
                </c:pt>
                <c:pt idx="2">
                  <c:v>9.0999999999999998E-2</c:v>
                </c:pt>
                <c:pt idx="3">
                  <c:v>9.6000000000000002E-2</c:v>
                </c:pt>
              </c:numCache>
            </c:numRef>
          </c:val>
          <c:extLst>
            <c:ext xmlns:c16="http://schemas.microsoft.com/office/drawing/2014/chart" uri="{C3380CC4-5D6E-409C-BE32-E72D297353CC}">
              <c16:uniqueId val="{00000003-5045-45BC-8BF6-849E880931D8}"/>
            </c:ext>
          </c:extLst>
        </c:ser>
        <c:dLbls>
          <c:dLblPos val="ctr"/>
          <c:showLegendKey val="0"/>
          <c:showVal val="1"/>
          <c:showCatName val="0"/>
          <c:showSerName val="0"/>
          <c:showPercent val="0"/>
          <c:showBubbleSize val="0"/>
        </c:dLbls>
        <c:gapWidth val="79"/>
        <c:overlap val="100"/>
        <c:axId val="580157616"/>
        <c:axId val="580164832"/>
      </c:barChart>
      <c:catAx>
        <c:axId val="5801576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crossAx val="580164832"/>
        <c:crosses val="autoZero"/>
        <c:auto val="1"/>
        <c:lblAlgn val="ctr"/>
        <c:lblOffset val="100"/>
        <c:noMultiLvlLbl val="0"/>
      </c:catAx>
      <c:valAx>
        <c:axId val="580164832"/>
        <c:scaling>
          <c:orientation val="minMax"/>
          <c:max val="1"/>
        </c:scaling>
        <c:delete val="1"/>
        <c:axPos val="l"/>
        <c:numFmt formatCode="0.00%" sourceLinked="1"/>
        <c:majorTickMark val="none"/>
        <c:minorTickMark val="none"/>
        <c:tickLblPos val="nextTo"/>
        <c:crossAx val="58015761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'Perfil Satisfacción'!$P$7</c:f>
              <c:strCache>
                <c:ptCount val="1"/>
                <c:pt idx="0">
                  <c:v>Leales actuales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Satisfacción'!$Q$6:$T$6</c:f>
              <c:strCache>
                <c:ptCount val="4"/>
                <c:pt idx="0">
                  <c:v>Conjunto Red</c:v>
                </c:pt>
                <c:pt idx="1">
                  <c:v>VCM-603</c:v>
                </c:pt>
                <c:pt idx="2">
                  <c:v>VCM-605</c:v>
                </c:pt>
                <c:pt idx="3">
                  <c:v>URCM-152</c:v>
                </c:pt>
              </c:strCache>
            </c:strRef>
          </c:cat>
          <c:val>
            <c:numRef>
              <c:f>'Perfil Satisfacción'!$Q$7:$T$7</c:f>
              <c:numCache>
                <c:formatCode>0.00%</c:formatCode>
                <c:ptCount val="4"/>
                <c:pt idx="0">
                  <c:v>0.63600000000000001</c:v>
                </c:pt>
                <c:pt idx="1">
                  <c:v>0.54590000000000005</c:v>
                </c:pt>
                <c:pt idx="2">
                  <c:v>0.74399999999999999</c:v>
                </c:pt>
                <c:pt idx="3">
                  <c:v>0.73729999999999996</c:v>
                </c:pt>
              </c:numCache>
            </c:numRef>
          </c:val>
          <c:extLst>
            <c:ext xmlns:c16="http://schemas.microsoft.com/office/drawing/2014/chart" uri="{C3380CC4-5D6E-409C-BE32-E72D297353CC}">
              <c16:uniqueId val="{00000000-B3BF-4905-B466-0122123EE83E}"/>
            </c:ext>
          </c:extLst>
        </c:ser>
        <c:ser>
          <c:idx val="1"/>
          <c:order val="1"/>
          <c:tx>
            <c:strRef>
              <c:f>'Perfil Satisfacción'!$P$8</c:f>
              <c:strCache>
                <c:ptCount val="1"/>
                <c:pt idx="0">
                  <c:v>Leales potenciales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Satisfacción'!$Q$6:$T$6</c:f>
              <c:strCache>
                <c:ptCount val="4"/>
                <c:pt idx="0">
                  <c:v>Conjunto Red</c:v>
                </c:pt>
                <c:pt idx="1">
                  <c:v>VCM-603</c:v>
                </c:pt>
                <c:pt idx="2">
                  <c:v>VCM-605</c:v>
                </c:pt>
                <c:pt idx="3">
                  <c:v>URCM-152</c:v>
                </c:pt>
              </c:strCache>
            </c:strRef>
          </c:cat>
          <c:val>
            <c:numRef>
              <c:f>'Perfil Satisfacción'!$Q$8:$T$8</c:f>
              <c:numCache>
                <c:formatCode>0.00%</c:formatCode>
                <c:ptCount val="4"/>
                <c:pt idx="0">
                  <c:v>0.16930000000000001</c:v>
                </c:pt>
                <c:pt idx="1">
                  <c:v>0.2324</c:v>
                </c:pt>
                <c:pt idx="2">
                  <c:v>0.13070000000000001</c:v>
                </c:pt>
                <c:pt idx="3">
                  <c:v>9.8500000000000004E-2</c:v>
                </c:pt>
              </c:numCache>
            </c:numRef>
          </c:val>
          <c:extLst>
            <c:ext xmlns:c16="http://schemas.microsoft.com/office/drawing/2014/chart" uri="{C3380CC4-5D6E-409C-BE32-E72D297353CC}">
              <c16:uniqueId val="{00000001-B3BF-4905-B466-0122123EE83E}"/>
            </c:ext>
          </c:extLst>
        </c:ser>
        <c:ser>
          <c:idx val="2"/>
          <c:order val="2"/>
          <c:tx>
            <c:strRef>
              <c:f>'Perfil Satisfacción'!$P$9</c:f>
              <c:strCache>
                <c:ptCount val="1"/>
                <c:pt idx="0">
                  <c:v>Indecisos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Satisfacción'!$Q$6:$T$6</c:f>
              <c:strCache>
                <c:ptCount val="4"/>
                <c:pt idx="0">
                  <c:v>Conjunto Red</c:v>
                </c:pt>
                <c:pt idx="1">
                  <c:v>VCM-603</c:v>
                </c:pt>
                <c:pt idx="2">
                  <c:v>VCM-605</c:v>
                </c:pt>
                <c:pt idx="3">
                  <c:v>URCM-152</c:v>
                </c:pt>
              </c:strCache>
            </c:strRef>
          </c:cat>
          <c:val>
            <c:numRef>
              <c:f>'Perfil Satisfacción'!$Q$9:$T$9</c:f>
              <c:numCache>
                <c:formatCode>0.00%</c:formatCode>
                <c:ptCount val="4"/>
                <c:pt idx="0">
                  <c:v>0.17599999999999999</c:v>
                </c:pt>
                <c:pt idx="1">
                  <c:v>0.1757</c:v>
                </c:pt>
                <c:pt idx="2">
                  <c:v>0.1173</c:v>
                </c:pt>
                <c:pt idx="3">
                  <c:v>0.1522</c:v>
                </c:pt>
              </c:numCache>
            </c:numRef>
          </c:val>
          <c:extLst>
            <c:ext xmlns:c16="http://schemas.microsoft.com/office/drawing/2014/chart" uri="{C3380CC4-5D6E-409C-BE32-E72D297353CC}">
              <c16:uniqueId val="{00000002-B3BF-4905-B466-0122123EE83E}"/>
            </c:ext>
          </c:extLst>
        </c:ser>
        <c:ser>
          <c:idx val="3"/>
          <c:order val="3"/>
          <c:tx>
            <c:strRef>
              <c:f>'Perfil Satisfacción'!$P$10</c:f>
              <c:strCache>
                <c:ptCount val="1"/>
                <c:pt idx="0">
                  <c:v>Cautivos desleales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Satisfacción'!$Q$6:$T$6</c:f>
              <c:strCache>
                <c:ptCount val="4"/>
                <c:pt idx="0">
                  <c:v>Conjunto Red</c:v>
                </c:pt>
                <c:pt idx="1">
                  <c:v>VCM-603</c:v>
                </c:pt>
                <c:pt idx="2">
                  <c:v>VCM-605</c:v>
                </c:pt>
                <c:pt idx="3">
                  <c:v>URCM-152</c:v>
                </c:pt>
              </c:strCache>
            </c:strRef>
          </c:cat>
          <c:val>
            <c:numRef>
              <c:f>'Perfil Satisfacción'!$Q$10:$T$10</c:f>
              <c:numCache>
                <c:formatCode>0.00%</c:formatCode>
                <c:ptCount val="4"/>
                <c:pt idx="0">
                  <c:v>1.29E-2</c:v>
                </c:pt>
                <c:pt idx="1">
                  <c:v>4.5900000000000003E-2</c:v>
                </c:pt>
                <c:pt idx="2">
                  <c:v>2.7000000000000001E-3</c:v>
                </c:pt>
                <c:pt idx="3">
                  <c:v>3.0000000000000001E-3</c:v>
                </c:pt>
              </c:numCache>
            </c:numRef>
          </c:val>
          <c:extLst>
            <c:ext xmlns:c16="http://schemas.microsoft.com/office/drawing/2014/chart" uri="{C3380CC4-5D6E-409C-BE32-E72D297353CC}">
              <c16:uniqueId val="{00000003-B3BF-4905-B466-0122123EE83E}"/>
            </c:ext>
          </c:extLst>
        </c:ser>
        <c:dLbls>
          <c:dLblPos val="ctr"/>
          <c:showLegendKey val="0"/>
          <c:showVal val="1"/>
          <c:showCatName val="0"/>
          <c:showSerName val="0"/>
          <c:showPercent val="0"/>
          <c:showBubbleSize val="0"/>
        </c:dLbls>
        <c:gapWidth val="79"/>
        <c:overlap val="100"/>
        <c:axId val="580153024"/>
        <c:axId val="580153352"/>
      </c:barChart>
      <c:catAx>
        <c:axId val="5801530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crossAx val="580153352"/>
        <c:crosses val="autoZero"/>
        <c:auto val="1"/>
        <c:lblAlgn val="ctr"/>
        <c:lblOffset val="100"/>
        <c:noMultiLvlLbl val="0"/>
      </c:catAx>
      <c:valAx>
        <c:axId val="580153352"/>
        <c:scaling>
          <c:orientation val="minMax"/>
          <c:max val="1"/>
        </c:scaling>
        <c:delete val="1"/>
        <c:axPos val="l"/>
        <c:numFmt formatCode="0.00%" sourceLinked="1"/>
        <c:majorTickMark val="none"/>
        <c:minorTickMark val="none"/>
        <c:tickLblPos val="nextTo"/>
        <c:crossAx val="58015302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'Perfil Satisfacción'!$P$16</c:f>
              <c:strCache>
                <c:ptCount val="1"/>
                <c:pt idx="0">
                  <c:v>Fieles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'Perfil Satisfacción'!$Q$15:$T$15</c:f>
              <c:strCache>
                <c:ptCount val="4"/>
                <c:pt idx="0">
                  <c:v>Conjunto Red</c:v>
                </c:pt>
                <c:pt idx="1">
                  <c:v>VCM-603</c:v>
                </c:pt>
                <c:pt idx="2">
                  <c:v>VCM-605</c:v>
                </c:pt>
                <c:pt idx="3">
                  <c:v>URCM-152</c:v>
                </c:pt>
              </c:strCache>
            </c:strRef>
          </c:cat>
          <c:val>
            <c:numRef>
              <c:f>'Perfil Satisfacción'!$Q$16:$T$16</c:f>
              <c:numCache>
                <c:formatCode>0.00%</c:formatCode>
                <c:ptCount val="4"/>
                <c:pt idx="0">
                  <c:v>0.55069999999999997</c:v>
                </c:pt>
                <c:pt idx="1">
                  <c:v>0.46760000000000002</c:v>
                </c:pt>
                <c:pt idx="2">
                  <c:v>0.70130000000000003</c:v>
                </c:pt>
                <c:pt idx="3">
                  <c:v>0.67459999999999998</c:v>
                </c:pt>
              </c:numCache>
            </c:numRef>
          </c:val>
          <c:extLst>
            <c:ext xmlns:c16="http://schemas.microsoft.com/office/drawing/2014/chart" uri="{C3380CC4-5D6E-409C-BE32-E72D297353CC}">
              <c16:uniqueId val="{00000004-C802-4561-A0C1-F8F12C2E746B}"/>
            </c:ext>
          </c:extLst>
        </c:ser>
        <c:ser>
          <c:idx val="1"/>
          <c:order val="1"/>
          <c:tx>
            <c:strRef>
              <c:f>'Perfil Satisfacción'!$P$17</c:f>
              <c:strCache>
                <c:ptCount val="1"/>
                <c:pt idx="0">
                  <c:v>Adaptados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Satisfacción'!$Q$15:$T$15</c:f>
              <c:strCache>
                <c:ptCount val="4"/>
                <c:pt idx="0">
                  <c:v>Conjunto Red</c:v>
                </c:pt>
                <c:pt idx="1">
                  <c:v>VCM-603</c:v>
                </c:pt>
                <c:pt idx="2">
                  <c:v>VCM-605</c:v>
                </c:pt>
                <c:pt idx="3">
                  <c:v>URCM-152</c:v>
                </c:pt>
              </c:strCache>
            </c:strRef>
          </c:cat>
          <c:val>
            <c:numRef>
              <c:f>'Perfil Satisfacción'!$Q$17:$T$17</c:f>
              <c:numCache>
                <c:formatCode>0.00%</c:formatCode>
                <c:ptCount val="4"/>
                <c:pt idx="0">
                  <c:v>0.2994</c:v>
                </c:pt>
                <c:pt idx="1">
                  <c:v>0.38109999999999999</c:v>
                </c:pt>
                <c:pt idx="2">
                  <c:v>0.2427</c:v>
                </c:pt>
                <c:pt idx="3">
                  <c:v>0.22989999999999999</c:v>
                </c:pt>
              </c:numCache>
            </c:numRef>
          </c:val>
          <c:extLst>
            <c:ext xmlns:c16="http://schemas.microsoft.com/office/drawing/2014/chart" uri="{C3380CC4-5D6E-409C-BE32-E72D297353CC}">
              <c16:uniqueId val="{00000005-C802-4561-A0C1-F8F12C2E746B}"/>
            </c:ext>
          </c:extLst>
        </c:ser>
        <c:ser>
          <c:idx val="2"/>
          <c:order val="2"/>
          <c:tx>
            <c:strRef>
              <c:f>'Perfil Satisfacción'!$P$18</c:f>
              <c:strCache>
                <c:ptCount val="1"/>
                <c:pt idx="0">
                  <c:v>Rehenes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Satisfacción'!$Q$15:$T$15</c:f>
              <c:strCache>
                <c:ptCount val="4"/>
                <c:pt idx="0">
                  <c:v>Conjunto Red</c:v>
                </c:pt>
                <c:pt idx="1">
                  <c:v>VCM-603</c:v>
                </c:pt>
                <c:pt idx="2">
                  <c:v>VCM-605</c:v>
                </c:pt>
                <c:pt idx="3">
                  <c:v>URCM-152</c:v>
                </c:pt>
              </c:strCache>
            </c:strRef>
          </c:cat>
          <c:val>
            <c:numRef>
              <c:f>'Perfil Satisfacción'!$Q$18:$T$18</c:f>
              <c:numCache>
                <c:formatCode>0.00%</c:formatCode>
                <c:ptCount val="4"/>
                <c:pt idx="0">
                  <c:v>5.8799999999999998E-2</c:v>
                </c:pt>
                <c:pt idx="1">
                  <c:v>7.2999999999999995E-2</c:v>
                </c:pt>
                <c:pt idx="2">
                  <c:v>8.0000000000000002E-3</c:v>
                </c:pt>
                <c:pt idx="3">
                  <c:v>2.3900000000000001E-2</c:v>
                </c:pt>
              </c:numCache>
            </c:numRef>
          </c:val>
          <c:extLst>
            <c:ext xmlns:c16="http://schemas.microsoft.com/office/drawing/2014/chart" uri="{C3380CC4-5D6E-409C-BE32-E72D297353CC}">
              <c16:uniqueId val="{00000006-C802-4561-A0C1-F8F12C2E746B}"/>
            </c:ext>
          </c:extLst>
        </c:ser>
        <c:ser>
          <c:idx val="3"/>
          <c:order val="3"/>
          <c:tx>
            <c:strRef>
              <c:f>'Perfil Satisfacción'!$P$19</c:f>
              <c:strCache>
                <c:ptCount val="1"/>
                <c:pt idx="0">
                  <c:v>Potenciales desertores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Satisfacción'!$Q$15:$T$15</c:f>
              <c:strCache>
                <c:ptCount val="4"/>
                <c:pt idx="0">
                  <c:v>Conjunto Red</c:v>
                </c:pt>
                <c:pt idx="1">
                  <c:v>VCM-603</c:v>
                </c:pt>
                <c:pt idx="2">
                  <c:v>VCM-605</c:v>
                </c:pt>
                <c:pt idx="3">
                  <c:v>URCM-152</c:v>
                </c:pt>
              </c:strCache>
            </c:strRef>
          </c:cat>
          <c:val>
            <c:numRef>
              <c:f>'Perfil Satisfacción'!$Q$19:$T$19</c:f>
              <c:numCache>
                <c:formatCode>0.00%</c:formatCode>
                <c:ptCount val="4"/>
                <c:pt idx="0">
                  <c:v>9.1200000000000003E-2</c:v>
                </c:pt>
                <c:pt idx="1">
                  <c:v>7.8399999999999997E-2</c:v>
                </c:pt>
                <c:pt idx="2">
                  <c:v>4.8000000000000001E-2</c:v>
                </c:pt>
                <c:pt idx="3">
                  <c:v>7.1599999999999997E-2</c:v>
                </c:pt>
              </c:numCache>
            </c:numRef>
          </c:val>
          <c:extLst>
            <c:ext xmlns:c16="http://schemas.microsoft.com/office/drawing/2014/chart" uri="{C3380CC4-5D6E-409C-BE32-E72D297353CC}">
              <c16:uniqueId val="{00000007-C802-4561-A0C1-F8F12C2E746B}"/>
            </c:ext>
          </c:extLst>
        </c:ser>
        <c:dLbls>
          <c:dLblPos val="ctr"/>
          <c:showLegendKey val="0"/>
          <c:showVal val="1"/>
          <c:showCatName val="0"/>
          <c:showSerName val="0"/>
          <c:showPercent val="0"/>
          <c:showBubbleSize val="0"/>
        </c:dLbls>
        <c:gapWidth val="79"/>
        <c:overlap val="100"/>
        <c:axId val="580209112"/>
        <c:axId val="580208456"/>
      </c:barChart>
      <c:catAx>
        <c:axId val="5802091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crossAx val="580208456"/>
        <c:crosses val="autoZero"/>
        <c:auto val="1"/>
        <c:lblAlgn val="ctr"/>
        <c:lblOffset val="100"/>
        <c:noMultiLvlLbl val="0"/>
      </c:catAx>
      <c:valAx>
        <c:axId val="580208456"/>
        <c:scaling>
          <c:orientation val="minMax"/>
          <c:max val="1"/>
        </c:scaling>
        <c:delete val="1"/>
        <c:axPos val="l"/>
        <c:numFmt formatCode="0.00%" sourceLinked="1"/>
        <c:majorTickMark val="none"/>
        <c:minorTickMark val="none"/>
        <c:tickLblPos val="nextTo"/>
        <c:crossAx val="58020911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'Perfil Satisfacción'!$P$16</c:f>
              <c:strCache>
                <c:ptCount val="1"/>
                <c:pt idx="0">
                  <c:v>Fieles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'Perfil Satisfacción'!$Q$15:$T$15</c:f>
              <c:strCache>
                <c:ptCount val="4"/>
                <c:pt idx="0">
                  <c:v>Conjunto Red</c:v>
                </c:pt>
                <c:pt idx="1">
                  <c:v>VCM-603</c:v>
                </c:pt>
                <c:pt idx="2">
                  <c:v>VCM-605</c:v>
                </c:pt>
                <c:pt idx="3">
                  <c:v>URCM-152</c:v>
                </c:pt>
              </c:strCache>
            </c:strRef>
          </c:cat>
          <c:val>
            <c:numRef>
              <c:f>'Perfil Satisfacción'!$Q$16:$T$16</c:f>
              <c:numCache>
                <c:formatCode>0.00%</c:formatCode>
                <c:ptCount val="4"/>
                <c:pt idx="0">
                  <c:v>0.55069999999999997</c:v>
                </c:pt>
                <c:pt idx="1">
                  <c:v>0.46760000000000002</c:v>
                </c:pt>
                <c:pt idx="2">
                  <c:v>0.70130000000000003</c:v>
                </c:pt>
                <c:pt idx="3">
                  <c:v>0.67459999999999998</c:v>
                </c:pt>
              </c:numCache>
            </c:numRef>
          </c:val>
          <c:extLst>
            <c:ext xmlns:c16="http://schemas.microsoft.com/office/drawing/2014/chart" uri="{C3380CC4-5D6E-409C-BE32-E72D297353CC}">
              <c16:uniqueId val="{00000004-0A18-488B-BF3B-570F190DEFE6}"/>
            </c:ext>
          </c:extLst>
        </c:ser>
        <c:ser>
          <c:idx val="1"/>
          <c:order val="1"/>
          <c:tx>
            <c:strRef>
              <c:f>'Perfil Satisfacción'!$P$17</c:f>
              <c:strCache>
                <c:ptCount val="1"/>
                <c:pt idx="0">
                  <c:v>Adaptados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Satisfacción'!$Q$15:$T$15</c:f>
              <c:strCache>
                <c:ptCount val="4"/>
                <c:pt idx="0">
                  <c:v>Conjunto Red</c:v>
                </c:pt>
                <c:pt idx="1">
                  <c:v>VCM-603</c:v>
                </c:pt>
                <c:pt idx="2">
                  <c:v>VCM-605</c:v>
                </c:pt>
                <c:pt idx="3">
                  <c:v>URCM-152</c:v>
                </c:pt>
              </c:strCache>
            </c:strRef>
          </c:cat>
          <c:val>
            <c:numRef>
              <c:f>'Perfil Satisfacción'!$Q$17:$T$17</c:f>
              <c:numCache>
                <c:formatCode>0.00%</c:formatCode>
                <c:ptCount val="4"/>
                <c:pt idx="0">
                  <c:v>0.2994</c:v>
                </c:pt>
                <c:pt idx="1">
                  <c:v>0.38109999999999999</c:v>
                </c:pt>
                <c:pt idx="2">
                  <c:v>0.2427</c:v>
                </c:pt>
                <c:pt idx="3">
                  <c:v>0.22989999999999999</c:v>
                </c:pt>
              </c:numCache>
            </c:numRef>
          </c:val>
          <c:extLst>
            <c:ext xmlns:c16="http://schemas.microsoft.com/office/drawing/2014/chart" uri="{C3380CC4-5D6E-409C-BE32-E72D297353CC}">
              <c16:uniqueId val="{00000005-0A18-488B-BF3B-570F190DEFE6}"/>
            </c:ext>
          </c:extLst>
        </c:ser>
        <c:ser>
          <c:idx val="2"/>
          <c:order val="2"/>
          <c:tx>
            <c:strRef>
              <c:f>'Perfil Satisfacción'!$P$18</c:f>
              <c:strCache>
                <c:ptCount val="1"/>
                <c:pt idx="0">
                  <c:v>Rehenes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Satisfacción'!$Q$15:$T$15</c:f>
              <c:strCache>
                <c:ptCount val="4"/>
                <c:pt idx="0">
                  <c:v>Conjunto Red</c:v>
                </c:pt>
                <c:pt idx="1">
                  <c:v>VCM-603</c:v>
                </c:pt>
                <c:pt idx="2">
                  <c:v>VCM-605</c:v>
                </c:pt>
                <c:pt idx="3">
                  <c:v>URCM-152</c:v>
                </c:pt>
              </c:strCache>
            </c:strRef>
          </c:cat>
          <c:val>
            <c:numRef>
              <c:f>'Perfil Satisfacción'!$Q$18:$T$18</c:f>
              <c:numCache>
                <c:formatCode>0.00%</c:formatCode>
                <c:ptCount val="4"/>
                <c:pt idx="0">
                  <c:v>5.8799999999999998E-2</c:v>
                </c:pt>
                <c:pt idx="1">
                  <c:v>7.2999999999999995E-2</c:v>
                </c:pt>
                <c:pt idx="2">
                  <c:v>8.0000000000000002E-3</c:v>
                </c:pt>
                <c:pt idx="3">
                  <c:v>2.3900000000000001E-2</c:v>
                </c:pt>
              </c:numCache>
            </c:numRef>
          </c:val>
          <c:extLst>
            <c:ext xmlns:c16="http://schemas.microsoft.com/office/drawing/2014/chart" uri="{C3380CC4-5D6E-409C-BE32-E72D297353CC}">
              <c16:uniqueId val="{00000006-0A18-488B-BF3B-570F190DEFE6}"/>
            </c:ext>
          </c:extLst>
        </c:ser>
        <c:ser>
          <c:idx val="3"/>
          <c:order val="3"/>
          <c:tx>
            <c:strRef>
              <c:f>'Perfil Satisfacción'!$P$19</c:f>
              <c:strCache>
                <c:ptCount val="1"/>
                <c:pt idx="0">
                  <c:v>Potenciales desertores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'Perfil Satisfacción'!$Q$15:$T$15</c:f>
              <c:strCache>
                <c:ptCount val="4"/>
                <c:pt idx="0">
                  <c:v>Conjunto Red</c:v>
                </c:pt>
                <c:pt idx="1">
                  <c:v>VCM-603</c:v>
                </c:pt>
                <c:pt idx="2">
                  <c:v>VCM-605</c:v>
                </c:pt>
                <c:pt idx="3">
                  <c:v>URCM-152</c:v>
                </c:pt>
              </c:strCache>
            </c:strRef>
          </c:cat>
          <c:val>
            <c:numRef>
              <c:f>'Perfil Satisfacción'!$Q$19:$T$19</c:f>
              <c:numCache>
                <c:formatCode>0.00%</c:formatCode>
                <c:ptCount val="4"/>
                <c:pt idx="0">
                  <c:v>9.1200000000000003E-2</c:v>
                </c:pt>
                <c:pt idx="1">
                  <c:v>7.8399999999999997E-2</c:v>
                </c:pt>
                <c:pt idx="2">
                  <c:v>4.8000000000000001E-2</c:v>
                </c:pt>
                <c:pt idx="3">
                  <c:v>7.1599999999999997E-2</c:v>
                </c:pt>
              </c:numCache>
            </c:numRef>
          </c:val>
          <c:extLst>
            <c:ext xmlns:c16="http://schemas.microsoft.com/office/drawing/2014/chart" uri="{C3380CC4-5D6E-409C-BE32-E72D297353CC}">
              <c16:uniqueId val="{00000007-0A18-488B-BF3B-570F190DEFE6}"/>
            </c:ext>
          </c:extLst>
        </c:ser>
        <c:dLbls>
          <c:dLblPos val="ctr"/>
          <c:showLegendKey val="0"/>
          <c:showVal val="1"/>
          <c:showCatName val="0"/>
          <c:showSerName val="0"/>
          <c:showPercent val="0"/>
          <c:showBubbleSize val="0"/>
        </c:dLbls>
        <c:gapWidth val="79"/>
        <c:overlap val="100"/>
        <c:axId val="580209112"/>
        <c:axId val="580208456"/>
      </c:barChart>
      <c:catAx>
        <c:axId val="5802091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crossAx val="580208456"/>
        <c:crosses val="autoZero"/>
        <c:auto val="1"/>
        <c:lblAlgn val="ctr"/>
        <c:lblOffset val="100"/>
        <c:noMultiLvlLbl val="0"/>
      </c:catAx>
      <c:valAx>
        <c:axId val="580208456"/>
        <c:scaling>
          <c:orientation val="minMax"/>
          <c:max val="1"/>
        </c:scaling>
        <c:delete val="1"/>
        <c:axPos val="l"/>
        <c:numFmt formatCode="0.00%" sourceLinked="1"/>
        <c:majorTickMark val="none"/>
        <c:minorTickMark val="none"/>
        <c:tickLblPos val="nextTo"/>
        <c:crossAx val="58020911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r>
              <a:rPr lang="en-US" sz="1100"/>
              <a:t>NPS</a:t>
            </a:r>
          </a:p>
        </c:rich>
      </c:tx>
      <c:layout/>
      <c:overlay val="0"/>
      <c:spPr>
        <a:noFill/>
        <a:ln>
          <a:noFill/>
        </a:ln>
        <a:effectLst/>
      </c:spPr>
      <c:txPr>
        <a:bodyPr rot="0" spcFirstLastPara="1" vertOverflow="ellipsis" vert="horz" wrap="square" anchor="ctr" anchorCtr="1"/>
        <a:lstStyle/>
        <a:p>
          <a:pPr>
            <a:defRPr sz="1100" b="1"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stacked"/>
        <c:varyColors val="0"/>
        <c:ser>
          <c:idx val="0"/>
          <c:order val="0"/>
          <c:tx>
            <c:strRef>
              <c:f>NPS!$A$7</c:f>
              <c:strCache>
                <c:ptCount val="1"/>
                <c:pt idx="0">
                  <c:v>Valoración VCM-605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NPS!$B$6:$I$6</c:f>
              <c:numCache>
                <c:formatCode>General</c:formatCode>
                <c:ptCount val="8"/>
                <c:pt idx="0">
                  <c:v>2020</c:v>
                </c:pt>
                <c:pt idx="1">
                  <c:v>2019</c:v>
                </c:pt>
                <c:pt idx="2">
                  <c:v>2017</c:v>
                </c:pt>
                <c:pt idx="3">
                  <c:v>2016</c:v>
                </c:pt>
                <c:pt idx="4">
                  <c:v>2015</c:v>
                </c:pt>
                <c:pt idx="5">
                  <c:v>2014</c:v>
                </c:pt>
                <c:pt idx="6">
                  <c:v>2013</c:v>
                </c:pt>
                <c:pt idx="7">
                  <c:v>2009</c:v>
                </c:pt>
              </c:numCache>
            </c:numRef>
          </c:cat>
          <c:val>
            <c:numRef>
              <c:f>NPS!$B$7:$I$7</c:f>
              <c:numCache>
                <c:formatCode>0.00%</c:formatCode>
                <c:ptCount val="8"/>
                <c:pt idx="0">
                  <c:v>0.60799999999999998</c:v>
                </c:pt>
                <c:pt idx="1">
                  <c:v>0.48199999999999998</c:v>
                </c:pt>
                <c:pt idx="2" formatCode="0.0%">
                  <c:v>0.39800000000000002</c:v>
                </c:pt>
                <c:pt idx="3">
                  <c:v>7.8E-2</c:v>
                </c:pt>
                <c:pt idx="4">
                  <c:v>0.28100000000000003</c:v>
                </c:pt>
                <c:pt idx="5">
                  <c:v>0.14099999999999999</c:v>
                </c:pt>
                <c:pt idx="6">
                  <c:v>0.109</c:v>
                </c:pt>
                <c:pt idx="7">
                  <c:v>0.154</c:v>
                </c:pt>
              </c:numCache>
            </c:numRef>
          </c:val>
          <c:extLst>
            <c:ext xmlns:c16="http://schemas.microsoft.com/office/drawing/2014/chart" uri="{C3380CC4-5D6E-409C-BE32-E72D297353CC}">
              <c16:uniqueId val="{00000000-8EE9-45E5-B333-76971EF7505E}"/>
            </c:ext>
          </c:extLst>
        </c:ser>
        <c:ser>
          <c:idx val="1"/>
          <c:order val="1"/>
          <c:tx>
            <c:strRef>
              <c:f>NPS!$A$8</c:f>
              <c:strCache>
                <c:ptCount val="1"/>
                <c:pt idx="0">
                  <c:v>Valoración Red Interurbanos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NPS!$B$6:$I$6</c:f>
              <c:numCache>
                <c:formatCode>General</c:formatCode>
                <c:ptCount val="8"/>
                <c:pt idx="0">
                  <c:v>2020</c:v>
                </c:pt>
                <c:pt idx="1">
                  <c:v>2019</c:v>
                </c:pt>
                <c:pt idx="2">
                  <c:v>2017</c:v>
                </c:pt>
                <c:pt idx="3">
                  <c:v>2016</c:v>
                </c:pt>
                <c:pt idx="4">
                  <c:v>2015</c:v>
                </c:pt>
                <c:pt idx="5">
                  <c:v>2014</c:v>
                </c:pt>
                <c:pt idx="6">
                  <c:v>2013</c:v>
                </c:pt>
                <c:pt idx="7">
                  <c:v>2009</c:v>
                </c:pt>
              </c:numCache>
            </c:numRef>
          </c:cat>
          <c:val>
            <c:numRef>
              <c:f>NPS!$B$8:$I$8</c:f>
              <c:numCache>
                <c:formatCode>0.00%</c:formatCode>
                <c:ptCount val="8"/>
                <c:pt idx="0">
                  <c:v>0.3604</c:v>
                </c:pt>
                <c:pt idx="1">
                  <c:v>0.19500000000000001</c:v>
                </c:pt>
                <c:pt idx="2">
                  <c:v>8.2000000000000003E-2</c:v>
                </c:pt>
                <c:pt idx="3">
                  <c:v>0.1</c:v>
                </c:pt>
                <c:pt idx="4">
                  <c:v>2.1999999999999999E-2</c:v>
                </c:pt>
                <c:pt idx="5">
                  <c:v>0.26200000000000001</c:v>
                </c:pt>
                <c:pt idx="6">
                  <c:v>0.17499999999999999</c:v>
                </c:pt>
              </c:numCache>
            </c:numRef>
          </c:val>
          <c:extLst>
            <c:ext xmlns:c16="http://schemas.microsoft.com/office/drawing/2014/chart" uri="{C3380CC4-5D6E-409C-BE32-E72D297353CC}">
              <c16:uniqueId val="{00000001-8EE9-45E5-B333-76971EF7505E}"/>
            </c:ext>
          </c:extLst>
        </c:ser>
        <c:dLbls>
          <c:dLblPos val="ctr"/>
          <c:showLegendKey val="0"/>
          <c:showVal val="1"/>
          <c:showCatName val="0"/>
          <c:showSerName val="0"/>
          <c:showPercent val="0"/>
          <c:showBubbleSize val="0"/>
        </c:dLbls>
        <c:gapWidth val="79"/>
        <c:overlap val="100"/>
        <c:axId val="612637544"/>
        <c:axId val="612637872"/>
      </c:barChart>
      <c:catAx>
        <c:axId val="6126375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crossAx val="612637872"/>
        <c:crosses val="autoZero"/>
        <c:auto val="1"/>
        <c:lblAlgn val="ctr"/>
        <c:lblOffset val="100"/>
        <c:noMultiLvlLbl val="0"/>
      </c:catAx>
      <c:valAx>
        <c:axId val="612637872"/>
        <c:scaling>
          <c:orientation val="minMax"/>
        </c:scaling>
        <c:delete val="1"/>
        <c:axPos val="l"/>
        <c:numFmt formatCode="0.00%" sourceLinked="1"/>
        <c:majorTickMark val="none"/>
        <c:minorTickMark val="none"/>
        <c:tickLblPos val="nextTo"/>
        <c:crossAx val="61263754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NPS!$A$15</c:f>
              <c:strCache>
                <c:ptCount val="1"/>
                <c:pt idx="0">
                  <c:v>Promotores (9-10)</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NPS!$B$14:$I$14</c:f>
              <c:numCache>
                <c:formatCode>General</c:formatCode>
                <c:ptCount val="8"/>
                <c:pt idx="0">
                  <c:v>2020</c:v>
                </c:pt>
                <c:pt idx="1">
                  <c:v>2019</c:v>
                </c:pt>
                <c:pt idx="2">
                  <c:v>2017</c:v>
                </c:pt>
                <c:pt idx="3">
                  <c:v>2016</c:v>
                </c:pt>
                <c:pt idx="4">
                  <c:v>2015</c:v>
                </c:pt>
                <c:pt idx="5">
                  <c:v>2014</c:v>
                </c:pt>
                <c:pt idx="6">
                  <c:v>2013</c:v>
                </c:pt>
                <c:pt idx="7">
                  <c:v>2009</c:v>
                </c:pt>
              </c:numCache>
            </c:numRef>
          </c:cat>
          <c:val>
            <c:numRef>
              <c:f>NPS!$B$15:$I$15</c:f>
              <c:numCache>
                <c:formatCode>0.00%</c:formatCode>
                <c:ptCount val="8"/>
                <c:pt idx="0">
                  <c:v>0.6613</c:v>
                </c:pt>
                <c:pt idx="1">
                  <c:v>0.53600000000000003</c:v>
                </c:pt>
                <c:pt idx="2">
                  <c:v>0.49199999999999999</c:v>
                </c:pt>
                <c:pt idx="3">
                  <c:v>0.215</c:v>
                </c:pt>
                <c:pt idx="4">
                  <c:v>0.35</c:v>
                </c:pt>
                <c:pt idx="5">
                  <c:v>0.28499999999999998</c:v>
                </c:pt>
                <c:pt idx="6">
                  <c:v>0.14899999999999999</c:v>
                </c:pt>
                <c:pt idx="7">
                  <c:v>0.28799999999999998</c:v>
                </c:pt>
              </c:numCache>
            </c:numRef>
          </c:val>
          <c:extLst>
            <c:ext xmlns:c16="http://schemas.microsoft.com/office/drawing/2014/chart" uri="{C3380CC4-5D6E-409C-BE32-E72D297353CC}">
              <c16:uniqueId val="{00000000-3E11-4011-AD59-00E1E9E9C34F}"/>
            </c:ext>
          </c:extLst>
        </c:ser>
        <c:ser>
          <c:idx val="1"/>
          <c:order val="1"/>
          <c:tx>
            <c:strRef>
              <c:f>NPS!$A$16</c:f>
              <c:strCache>
                <c:ptCount val="1"/>
                <c:pt idx="0">
                  <c:v>Pasivos (7-8)</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NPS!$B$14:$I$14</c:f>
              <c:numCache>
                <c:formatCode>General</c:formatCode>
                <c:ptCount val="8"/>
                <c:pt idx="0">
                  <c:v>2020</c:v>
                </c:pt>
                <c:pt idx="1">
                  <c:v>2019</c:v>
                </c:pt>
                <c:pt idx="2">
                  <c:v>2017</c:v>
                </c:pt>
                <c:pt idx="3">
                  <c:v>2016</c:v>
                </c:pt>
                <c:pt idx="4">
                  <c:v>2015</c:v>
                </c:pt>
                <c:pt idx="5">
                  <c:v>2014</c:v>
                </c:pt>
                <c:pt idx="6">
                  <c:v>2013</c:v>
                </c:pt>
                <c:pt idx="7">
                  <c:v>2009</c:v>
                </c:pt>
              </c:numCache>
            </c:numRef>
          </c:cat>
          <c:val>
            <c:numRef>
              <c:f>NPS!$B$16:$I$16</c:f>
              <c:numCache>
                <c:formatCode>0.00%</c:formatCode>
                <c:ptCount val="8"/>
                <c:pt idx="0">
                  <c:v>0.27729999999999999</c:v>
                </c:pt>
                <c:pt idx="1">
                  <c:v>0.41099999999999998</c:v>
                </c:pt>
                <c:pt idx="2">
                  <c:v>0.41399999999999998</c:v>
                </c:pt>
                <c:pt idx="3">
                  <c:v>0.61299999999999999</c:v>
                </c:pt>
                <c:pt idx="4">
                  <c:v>0.58099999999999996</c:v>
                </c:pt>
                <c:pt idx="5">
                  <c:v>0.58699999999999997</c:v>
                </c:pt>
                <c:pt idx="6">
                  <c:v>0.749</c:v>
                </c:pt>
                <c:pt idx="7">
                  <c:v>0.57099999999999995</c:v>
                </c:pt>
              </c:numCache>
            </c:numRef>
          </c:val>
          <c:extLst>
            <c:ext xmlns:c16="http://schemas.microsoft.com/office/drawing/2014/chart" uri="{C3380CC4-5D6E-409C-BE32-E72D297353CC}">
              <c16:uniqueId val="{00000001-3E11-4011-AD59-00E1E9E9C34F}"/>
            </c:ext>
          </c:extLst>
        </c:ser>
        <c:ser>
          <c:idx val="2"/>
          <c:order val="2"/>
          <c:tx>
            <c:strRef>
              <c:f>NPS!$A$17</c:f>
              <c:strCache>
                <c:ptCount val="1"/>
                <c:pt idx="0">
                  <c:v>Detractores (0-6)</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NPS!$B$14:$I$14</c:f>
              <c:numCache>
                <c:formatCode>General</c:formatCode>
                <c:ptCount val="8"/>
                <c:pt idx="0">
                  <c:v>2020</c:v>
                </c:pt>
                <c:pt idx="1">
                  <c:v>2019</c:v>
                </c:pt>
                <c:pt idx="2">
                  <c:v>2017</c:v>
                </c:pt>
                <c:pt idx="3">
                  <c:v>2016</c:v>
                </c:pt>
                <c:pt idx="4">
                  <c:v>2015</c:v>
                </c:pt>
                <c:pt idx="5">
                  <c:v>2014</c:v>
                </c:pt>
                <c:pt idx="6">
                  <c:v>2013</c:v>
                </c:pt>
                <c:pt idx="7">
                  <c:v>2009</c:v>
                </c:pt>
              </c:numCache>
            </c:numRef>
          </c:cat>
          <c:val>
            <c:numRef>
              <c:f>NPS!$B$17:$I$17</c:f>
              <c:numCache>
                <c:formatCode>0.00%</c:formatCode>
                <c:ptCount val="8"/>
                <c:pt idx="0">
                  <c:v>5.33E-2</c:v>
                </c:pt>
                <c:pt idx="1">
                  <c:v>5.2999999999999999E-2</c:v>
                </c:pt>
                <c:pt idx="2">
                  <c:v>9.4E-2</c:v>
                </c:pt>
                <c:pt idx="3">
                  <c:v>0.13700000000000001</c:v>
                </c:pt>
                <c:pt idx="4">
                  <c:v>6.9000000000000006E-2</c:v>
                </c:pt>
                <c:pt idx="5">
                  <c:v>0.123</c:v>
                </c:pt>
                <c:pt idx="6">
                  <c:v>0.10100000000000001</c:v>
                </c:pt>
                <c:pt idx="7">
                  <c:v>0.13500000000000001</c:v>
                </c:pt>
              </c:numCache>
            </c:numRef>
          </c:val>
          <c:extLst>
            <c:ext xmlns:c16="http://schemas.microsoft.com/office/drawing/2014/chart" uri="{C3380CC4-5D6E-409C-BE32-E72D297353CC}">
              <c16:uniqueId val="{00000002-3E11-4011-AD59-00E1E9E9C34F}"/>
            </c:ext>
          </c:extLst>
        </c:ser>
        <c:dLbls>
          <c:dLblPos val="ctr"/>
          <c:showLegendKey val="0"/>
          <c:showVal val="1"/>
          <c:showCatName val="0"/>
          <c:showSerName val="0"/>
          <c:showPercent val="0"/>
          <c:showBubbleSize val="0"/>
        </c:dLbls>
        <c:gapWidth val="79"/>
        <c:overlap val="100"/>
        <c:axId val="713826208"/>
        <c:axId val="713830472"/>
      </c:barChart>
      <c:catAx>
        <c:axId val="7138262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crossAx val="713830472"/>
        <c:crosses val="autoZero"/>
        <c:auto val="1"/>
        <c:lblAlgn val="ctr"/>
        <c:lblOffset val="100"/>
        <c:noMultiLvlLbl val="0"/>
      </c:catAx>
      <c:valAx>
        <c:axId val="713830472"/>
        <c:scaling>
          <c:orientation val="minMax"/>
        </c:scaling>
        <c:delete val="1"/>
        <c:axPos val="l"/>
        <c:numFmt formatCode="0%" sourceLinked="1"/>
        <c:majorTickMark val="none"/>
        <c:minorTickMark val="none"/>
        <c:tickLblPos val="nextTo"/>
        <c:crossAx val="7138262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t>Valoración Global Concesion URCM-152</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clustered"/>
        <c:varyColors val="0"/>
        <c:ser>
          <c:idx val="0"/>
          <c:order val="0"/>
          <c:tx>
            <c:strRef>
              <c:f>'Valoración Global'!$A$5</c:f>
              <c:strCache>
                <c:ptCount val="1"/>
                <c:pt idx="0">
                  <c:v>Valoración URCM-152</c:v>
                </c:pt>
              </c:strCache>
            </c:strRef>
          </c:tx>
          <c:spPr>
            <a:solidFill>
              <a:schemeClr val="accent1"/>
            </a:solidFill>
            <a:ln>
              <a:noFill/>
            </a:ln>
            <a:effectLst/>
          </c:spPr>
          <c:invertIfNegative val="0"/>
          <c:cat>
            <c:numRef>
              <c:f>'Valoración Global'!$B$4:$H$4</c:f>
              <c:numCache>
                <c:formatCode>General</c:formatCode>
                <c:ptCount val="7"/>
                <c:pt idx="0">
                  <c:v>2020</c:v>
                </c:pt>
                <c:pt idx="1">
                  <c:v>2019</c:v>
                </c:pt>
                <c:pt idx="2">
                  <c:v>2017</c:v>
                </c:pt>
                <c:pt idx="3">
                  <c:v>2016</c:v>
                </c:pt>
                <c:pt idx="4">
                  <c:v>2015</c:v>
                </c:pt>
                <c:pt idx="5">
                  <c:v>2014</c:v>
                </c:pt>
                <c:pt idx="6">
                  <c:v>2013</c:v>
                </c:pt>
              </c:numCache>
            </c:numRef>
          </c:cat>
          <c:val>
            <c:numRef>
              <c:f>'Valoración Global'!$B$5:$H$5</c:f>
              <c:numCache>
                <c:formatCode>0.00</c:formatCode>
                <c:ptCount val="7"/>
                <c:pt idx="0">
                  <c:v>8.44</c:v>
                </c:pt>
                <c:pt idx="1">
                  <c:v>7.94</c:v>
                </c:pt>
                <c:pt idx="2">
                  <c:v>8.08</c:v>
                </c:pt>
                <c:pt idx="3">
                  <c:v>7.45</c:v>
                </c:pt>
                <c:pt idx="4">
                  <c:v>7.75</c:v>
                </c:pt>
                <c:pt idx="5">
                  <c:v>7.84</c:v>
                </c:pt>
                <c:pt idx="6">
                  <c:v>7.77</c:v>
                </c:pt>
              </c:numCache>
            </c:numRef>
          </c:val>
          <c:extLst>
            <c:ext xmlns:c16="http://schemas.microsoft.com/office/drawing/2014/chart" uri="{C3380CC4-5D6E-409C-BE32-E72D297353CC}">
              <c16:uniqueId val="{00000000-2CAB-4D4A-88E8-8C08C494059F}"/>
            </c:ext>
          </c:extLst>
        </c:ser>
        <c:ser>
          <c:idx val="1"/>
          <c:order val="1"/>
          <c:tx>
            <c:strRef>
              <c:f>'Valoración Global'!$A$6</c:f>
              <c:strCache>
                <c:ptCount val="1"/>
                <c:pt idx="0">
                  <c:v>Valoración Red Interurbanos</c:v>
                </c:pt>
              </c:strCache>
            </c:strRef>
          </c:tx>
          <c:spPr>
            <a:solidFill>
              <a:schemeClr val="accent3"/>
            </a:solidFill>
            <a:ln>
              <a:noFill/>
            </a:ln>
            <a:effectLst/>
          </c:spPr>
          <c:invertIfNegative val="0"/>
          <c:cat>
            <c:numRef>
              <c:f>'Valoración Global'!$B$4:$H$4</c:f>
              <c:numCache>
                <c:formatCode>General</c:formatCode>
                <c:ptCount val="7"/>
                <c:pt idx="0">
                  <c:v>2020</c:v>
                </c:pt>
                <c:pt idx="1">
                  <c:v>2019</c:v>
                </c:pt>
                <c:pt idx="2">
                  <c:v>2017</c:v>
                </c:pt>
                <c:pt idx="3">
                  <c:v>2016</c:v>
                </c:pt>
                <c:pt idx="4">
                  <c:v>2015</c:v>
                </c:pt>
                <c:pt idx="5">
                  <c:v>2014</c:v>
                </c:pt>
                <c:pt idx="6">
                  <c:v>2013</c:v>
                </c:pt>
              </c:numCache>
            </c:numRef>
          </c:cat>
          <c:val>
            <c:numRef>
              <c:f>'Valoración Global'!$B$6:$H$6</c:f>
              <c:numCache>
                <c:formatCode>0.00</c:formatCode>
                <c:ptCount val="7"/>
                <c:pt idx="0">
                  <c:v>8.07</c:v>
                </c:pt>
                <c:pt idx="1">
                  <c:v>7.63</c:v>
                </c:pt>
                <c:pt idx="2">
                  <c:v>7.48</c:v>
                </c:pt>
                <c:pt idx="3">
                  <c:v>7.5</c:v>
                </c:pt>
                <c:pt idx="4">
                  <c:v>7.51</c:v>
                </c:pt>
                <c:pt idx="5">
                  <c:v>7.63</c:v>
                </c:pt>
                <c:pt idx="6">
                  <c:v>7.66</c:v>
                </c:pt>
              </c:numCache>
            </c:numRef>
          </c:val>
          <c:extLst>
            <c:ext xmlns:c16="http://schemas.microsoft.com/office/drawing/2014/chart" uri="{C3380CC4-5D6E-409C-BE32-E72D297353CC}">
              <c16:uniqueId val="{00000001-2CAB-4D4A-88E8-8C08C494059F}"/>
            </c:ext>
          </c:extLst>
        </c:ser>
        <c:dLbls>
          <c:showLegendKey val="0"/>
          <c:showVal val="0"/>
          <c:showCatName val="0"/>
          <c:showSerName val="0"/>
          <c:showPercent val="0"/>
          <c:showBubbleSize val="0"/>
        </c:dLbls>
        <c:gapWidth val="219"/>
        <c:overlap val="-27"/>
        <c:axId val="718948416"/>
        <c:axId val="718953664"/>
      </c:barChart>
      <c:lineChart>
        <c:grouping val="standard"/>
        <c:varyColors val="0"/>
        <c:ser>
          <c:idx val="2"/>
          <c:order val="2"/>
          <c:tx>
            <c:strRef>
              <c:f>'Valoración Global'!$A$7</c:f>
              <c:strCache>
                <c:ptCount val="1"/>
                <c:pt idx="0">
                  <c:v>% Variación</c:v>
                </c:pt>
              </c:strCache>
            </c:strRef>
          </c:tx>
          <c:spPr>
            <a:ln w="28575" cap="rnd">
              <a:solidFill>
                <a:schemeClr val="accent5"/>
              </a:solidFill>
              <a:round/>
            </a:ln>
            <a:effectLst/>
          </c:spPr>
          <c:marker>
            <c:symbol val="none"/>
          </c:marker>
          <c:cat>
            <c:numRef>
              <c:f>'Valoración Global'!$B$4:$H$4</c:f>
              <c:numCache>
                <c:formatCode>General</c:formatCode>
                <c:ptCount val="7"/>
                <c:pt idx="0">
                  <c:v>2020</c:v>
                </c:pt>
                <c:pt idx="1">
                  <c:v>2019</c:v>
                </c:pt>
                <c:pt idx="2">
                  <c:v>2017</c:v>
                </c:pt>
                <c:pt idx="3">
                  <c:v>2016</c:v>
                </c:pt>
                <c:pt idx="4">
                  <c:v>2015</c:v>
                </c:pt>
                <c:pt idx="5">
                  <c:v>2014</c:v>
                </c:pt>
                <c:pt idx="6">
                  <c:v>2013</c:v>
                </c:pt>
              </c:numCache>
            </c:numRef>
          </c:cat>
          <c:val>
            <c:numRef>
              <c:f>'Valoración Global'!$B$7:$H$7</c:f>
              <c:numCache>
                <c:formatCode>0.00%</c:formatCode>
                <c:ptCount val="7"/>
                <c:pt idx="0">
                  <c:v>4.5848822800495626E-2</c:v>
                </c:pt>
                <c:pt idx="1">
                  <c:v>4.0629095674967308E-2</c:v>
                </c:pt>
                <c:pt idx="2">
                  <c:v>8.0213903743315385E-2</c:v>
                </c:pt>
                <c:pt idx="3">
                  <c:v>-6.6666666666665986E-3</c:v>
                </c:pt>
                <c:pt idx="4">
                  <c:v>3.1957390146471365E-2</c:v>
                </c:pt>
                <c:pt idx="5">
                  <c:v>2.7522935779816571E-2</c:v>
                </c:pt>
                <c:pt idx="6">
                  <c:v>1.4360313315926909E-2</c:v>
                </c:pt>
              </c:numCache>
            </c:numRef>
          </c:val>
          <c:smooth val="0"/>
          <c:extLst>
            <c:ext xmlns:c16="http://schemas.microsoft.com/office/drawing/2014/chart" uri="{C3380CC4-5D6E-409C-BE32-E72D297353CC}">
              <c16:uniqueId val="{00000002-2CAB-4D4A-88E8-8C08C494059F}"/>
            </c:ext>
          </c:extLst>
        </c:ser>
        <c:dLbls>
          <c:showLegendKey val="0"/>
          <c:showVal val="0"/>
          <c:showCatName val="0"/>
          <c:showSerName val="0"/>
          <c:showPercent val="0"/>
          <c:showBubbleSize val="0"/>
        </c:dLbls>
        <c:marker val="1"/>
        <c:smooth val="0"/>
        <c:axId val="718954976"/>
        <c:axId val="718947432"/>
      </c:lineChart>
      <c:catAx>
        <c:axId val="71894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718953664"/>
        <c:crosses val="autoZero"/>
        <c:auto val="1"/>
        <c:lblAlgn val="ctr"/>
        <c:lblOffset val="100"/>
        <c:noMultiLvlLbl val="0"/>
      </c:catAx>
      <c:valAx>
        <c:axId val="7189536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718948416"/>
        <c:crosses val="autoZero"/>
        <c:crossBetween val="between"/>
      </c:valAx>
      <c:valAx>
        <c:axId val="718947432"/>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718954976"/>
        <c:crosses val="max"/>
        <c:crossBetween val="between"/>
      </c:valAx>
      <c:catAx>
        <c:axId val="718954976"/>
        <c:scaling>
          <c:orientation val="minMax"/>
        </c:scaling>
        <c:delete val="1"/>
        <c:axPos val="b"/>
        <c:numFmt formatCode="General" sourceLinked="1"/>
        <c:majorTickMark val="none"/>
        <c:minorTickMark val="none"/>
        <c:tickLblPos val="nextTo"/>
        <c:crossAx val="71894743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a:t>ICS (Indice de Calidad Servicio)</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clustered"/>
        <c:varyColors val="0"/>
        <c:ser>
          <c:idx val="0"/>
          <c:order val="0"/>
          <c:tx>
            <c:strRef>
              <c:f>Graficas!$A$23</c:f>
              <c:strCache>
                <c:ptCount val="1"/>
                <c:pt idx="0">
                  <c:v>ICS URCM-152</c:v>
                </c:pt>
              </c:strCache>
            </c:strRef>
          </c:tx>
          <c:spPr>
            <a:solidFill>
              <a:schemeClr val="accent1"/>
            </a:solidFill>
            <a:ln>
              <a:noFill/>
            </a:ln>
            <a:effectLst/>
          </c:spPr>
          <c:invertIfNegative val="0"/>
          <c:cat>
            <c:numRef>
              <c:f>Graficas!$B$22:$M$22</c:f>
              <c:numCache>
                <c:formatCode>General</c:formatCode>
                <c:ptCount val="8"/>
                <c:pt idx="0">
                  <c:v>2020</c:v>
                </c:pt>
                <c:pt idx="1">
                  <c:v>2019</c:v>
                </c:pt>
                <c:pt idx="2">
                  <c:v>2017</c:v>
                </c:pt>
                <c:pt idx="3">
                  <c:v>2016</c:v>
                </c:pt>
                <c:pt idx="4">
                  <c:v>2015</c:v>
                </c:pt>
                <c:pt idx="5">
                  <c:v>2014</c:v>
                </c:pt>
                <c:pt idx="6">
                  <c:v>2013</c:v>
                </c:pt>
                <c:pt idx="7">
                  <c:v>2009</c:v>
                </c:pt>
              </c:numCache>
              <c:extLst/>
            </c:numRef>
          </c:cat>
          <c:val>
            <c:numRef>
              <c:f>Graficas!$B$23:$M$23</c:f>
              <c:numCache>
                <c:formatCode>General</c:formatCode>
                <c:ptCount val="8"/>
                <c:pt idx="0">
                  <c:v>8.27</c:v>
                </c:pt>
                <c:pt idx="1">
                  <c:v>7.97</c:v>
                </c:pt>
                <c:pt idx="2">
                  <c:v>8.02</c:v>
                </c:pt>
                <c:pt idx="3">
                  <c:v>7.48</c:v>
                </c:pt>
                <c:pt idx="4">
                  <c:v>7.69</c:v>
                </c:pt>
                <c:pt idx="5">
                  <c:v>7.83</c:v>
                </c:pt>
                <c:pt idx="6">
                  <c:v>7.69</c:v>
                </c:pt>
                <c:pt idx="7">
                  <c:v>6.92</c:v>
                </c:pt>
              </c:numCache>
              <c:extLst/>
            </c:numRef>
          </c:val>
          <c:extLst>
            <c:ext xmlns:c16="http://schemas.microsoft.com/office/drawing/2014/chart" uri="{C3380CC4-5D6E-409C-BE32-E72D297353CC}">
              <c16:uniqueId val="{00000000-3985-44BE-990C-C86F6553FDED}"/>
            </c:ext>
          </c:extLst>
        </c:ser>
        <c:dLbls>
          <c:showLegendKey val="0"/>
          <c:showVal val="0"/>
          <c:showCatName val="0"/>
          <c:showSerName val="0"/>
          <c:showPercent val="0"/>
          <c:showBubbleSize val="0"/>
        </c:dLbls>
        <c:gapWidth val="219"/>
        <c:overlap val="-27"/>
        <c:axId val="667643480"/>
        <c:axId val="667641184"/>
      </c:barChart>
      <c:lineChart>
        <c:grouping val="standard"/>
        <c:varyColors val="0"/>
        <c:ser>
          <c:idx val="1"/>
          <c:order val="1"/>
          <c:tx>
            <c:strRef>
              <c:f>Graficas!$A$24</c:f>
              <c:strCache>
                <c:ptCount val="1"/>
                <c:pt idx="0">
                  <c:v>ICS Red Interurbanos</c:v>
                </c:pt>
              </c:strCache>
            </c:strRef>
          </c:tx>
          <c:spPr>
            <a:ln w="28575" cap="rnd">
              <a:solidFill>
                <a:schemeClr val="accent2"/>
              </a:solidFill>
              <a:round/>
            </a:ln>
            <a:effectLst/>
          </c:spPr>
          <c:marker>
            <c:symbol val="none"/>
          </c:marker>
          <c:cat>
            <c:numRef>
              <c:f>Graficas!$B$22:$M$22</c:f>
              <c:numCache>
                <c:formatCode>General</c:formatCode>
                <c:ptCount val="8"/>
                <c:pt idx="0">
                  <c:v>2020</c:v>
                </c:pt>
                <c:pt idx="1">
                  <c:v>2019</c:v>
                </c:pt>
                <c:pt idx="2">
                  <c:v>2017</c:v>
                </c:pt>
                <c:pt idx="3">
                  <c:v>2016</c:v>
                </c:pt>
                <c:pt idx="4">
                  <c:v>2015</c:v>
                </c:pt>
                <c:pt idx="5">
                  <c:v>2014</c:v>
                </c:pt>
                <c:pt idx="6">
                  <c:v>2013</c:v>
                </c:pt>
                <c:pt idx="7">
                  <c:v>2009</c:v>
                </c:pt>
              </c:numCache>
              <c:extLst/>
            </c:numRef>
          </c:cat>
          <c:val>
            <c:numRef>
              <c:f>Graficas!$B$24:$M$24</c:f>
              <c:numCache>
                <c:formatCode>General</c:formatCode>
                <c:ptCount val="8"/>
                <c:pt idx="0">
                  <c:v>8.08</c:v>
                </c:pt>
                <c:pt idx="1">
                  <c:v>7.65</c:v>
                </c:pt>
                <c:pt idx="2">
                  <c:v>7.57</c:v>
                </c:pt>
                <c:pt idx="3">
                  <c:v>7.47</c:v>
                </c:pt>
                <c:pt idx="4">
                  <c:v>7.35</c:v>
                </c:pt>
                <c:pt idx="5">
                  <c:v>7.48</c:v>
                </c:pt>
                <c:pt idx="6">
                  <c:v>7.4</c:v>
                </c:pt>
              </c:numCache>
              <c:extLst/>
            </c:numRef>
          </c:val>
          <c:smooth val="0"/>
          <c:extLst>
            <c:ext xmlns:c16="http://schemas.microsoft.com/office/drawing/2014/chart" uri="{C3380CC4-5D6E-409C-BE32-E72D297353CC}">
              <c16:uniqueId val="{00000001-3985-44BE-990C-C86F6553FDED}"/>
            </c:ext>
          </c:extLst>
        </c:ser>
        <c:dLbls>
          <c:showLegendKey val="0"/>
          <c:showVal val="0"/>
          <c:showCatName val="0"/>
          <c:showSerName val="0"/>
          <c:showPercent val="0"/>
          <c:showBubbleSize val="0"/>
        </c:dLbls>
        <c:marker val="1"/>
        <c:smooth val="0"/>
        <c:axId val="667643480"/>
        <c:axId val="667641184"/>
      </c:lineChart>
      <c:catAx>
        <c:axId val="66764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67641184"/>
        <c:crosses val="autoZero"/>
        <c:auto val="1"/>
        <c:lblAlgn val="ctr"/>
        <c:lblOffset val="100"/>
        <c:noMultiLvlLbl val="0"/>
      </c:catAx>
      <c:valAx>
        <c:axId val="667641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67643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n-US" sz="1100"/>
              <a:t>NPS </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clustered"/>
        <c:varyColors val="0"/>
        <c:ser>
          <c:idx val="0"/>
          <c:order val="0"/>
          <c:tx>
            <c:strRef>
              <c:f>Graficas!$A$31</c:f>
              <c:strCache>
                <c:ptCount val="1"/>
                <c:pt idx="0">
                  <c:v>NPS Concesión URCM-152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Graficas!$B$30:$I$30</c:f>
              <c:numCache>
                <c:formatCode>General</c:formatCode>
                <c:ptCount val="7"/>
                <c:pt idx="0">
                  <c:v>2020</c:v>
                </c:pt>
                <c:pt idx="1">
                  <c:v>2019</c:v>
                </c:pt>
                <c:pt idx="2">
                  <c:v>2017</c:v>
                </c:pt>
                <c:pt idx="3">
                  <c:v>2016</c:v>
                </c:pt>
                <c:pt idx="4">
                  <c:v>2015</c:v>
                </c:pt>
                <c:pt idx="5">
                  <c:v>2014</c:v>
                </c:pt>
                <c:pt idx="6">
                  <c:v>2013</c:v>
                </c:pt>
              </c:numCache>
              <c:extLst/>
            </c:numRef>
          </c:cat>
          <c:val>
            <c:numRef>
              <c:f>Graficas!$B$31:$I$31</c:f>
              <c:numCache>
                <c:formatCode>0.00%</c:formatCode>
                <c:ptCount val="7"/>
                <c:pt idx="0">
                  <c:v>0.59099999999999997</c:v>
                </c:pt>
                <c:pt idx="1">
                  <c:v>0.28899999999999998</c:v>
                </c:pt>
                <c:pt idx="2">
                  <c:v>0.26900000000000002</c:v>
                </c:pt>
                <c:pt idx="3">
                  <c:v>1.4999999999999999E-2</c:v>
                </c:pt>
                <c:pt idx="4">
                  <c:v>9.0999999999999998E-2</c:v>
                </c:pt>
                <c:pt idx="5">
                  <c:v>0.127</c:v>
                </c:pt>
                <c:pt idx="6">
                  <c:v>0.14299999999999999</c:v>
                </c:pt>
              </c:numCache>
              <c:extLst/>
            </c:numRef>
          </c:val>
          <c:extLst>
            <c:ext xmlns:c16="http://schemas.microsoft.com/office/drawing/2014/chart" uri="{C3380CC4-5D6E-409C-BE32-E72D297353CC}">
              <c16:uniqueId val="{00000000-5DE4-41CB-8C05-1587BFA59AC0}"/>
            </c:ext>
          </c:extLst>
        </c:ser>
        <c:ser>
          <c:idx val="1"/>
          <c:order val="1"/>
          <c:tx>
            <c:strRef>
              <c:f>Graficas!$A$32</c:f>
              <c:strCache>
                <c:ptCount val="1"/>
                <c:pt idx="0">
                  <c:v>NPS Red Interurbanos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rebuchet MS" panose="020B0603020202020204" pitchFamily="34" charset="0"/>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Graficas!$B$30:$I$30</c:f>
              <c:numCache>
                <c:formatCode>General</c:formatCode>
                <c:ptCount val="7"/>
                <c:pt idx="0">
                  <c:v>2020</c:v>
                </c:pt>
                <c:pt idx="1">
                  <c:v>2019</c:v>
                </c:pt>
                <c:pt idx="2">
                  <c:v>2017</c:v>
                </c:pt>
                <c:pt idx="3">
                  <c:v>2016</c:v>
                </c:pt>
                <c:pt idx="4">
                  <c:v>2015</c:v>
                </c:pt>
                <c:pt idx="5">
                  <c:v>2014</c:v>
                </c:pt>
                <c:pt idx="6">
                  <c:v>2013</c:v>
                </c:pt>
              </c:numCache>
              <c:extLst/>
            </c:numRef>
          </c:cat>
          <c:val>
            <c:numRef>
              <c:f>Graficas!$B$32:$I$32</c:f>
              <c:numCache>
                <c:formatCode>0.00%</c:formatCode>
                <c:ptCount val="7"/>
                <c:pt idx="0">
                  <c:v>0.3604</c:v>
                </c:pt>
                <c:pt idx="1">
                  <c:v>0.19500000000000001</c:v>
                </c:pt>
                <c:pt idx="2">
                  <c:v>8.2000000000000003E-2</c:v>
                </c:pt>
                <c:pt idx="3">
                  <c:v>0.1</c:v>
                </c:pt>
                <c:pt idx="4">
                  <c:v>2.1999999999999999E-2</c:v>
                </c:pt>
                <c:pt idx="5">
                  <c:v>0.26200000000000001</c:v>
                </c:pt>
                <c:pt idx="6">
                  <c:v>0.17499999999999999</c:v>
                </c:pt>
              </c:numCache>
              <c:extLst/>
            </c:numRef>
          </c:val>
          <c:extLst>
            <c:ext xmlns:c16="http://schemas.microsoft.com/office/drawing/2014/chart" uri="{C3380CC4-5D6E-409C-BE32-E72D297353CC}">
              <c16:uniqueId val="{00000001-5DE4-41CB-8C05-1587BFA59AC0}"/>
            </c:ext>
          </c:extLst>
        </c:ser>
        <c:dLbls>
          <c:dLblPos val="outEnd"/>
          <c:showLegendKey val="0"/>
          <c:showVal val="1"/>
          <c:showCatName val="0"/>
          <c:showSerName val="0"/>
          <c:showPercent val="0"/>
          <c:showBubbleSize val="0"/>
        </c:dLbls>
        <c:gapWidth val="219"/>
        <c:overlap val="-27"/>
        <c:axId val="665218256"/>
        <c:axId val="665214320"/>
      </c:barChart>
      <c:catAx>
        <c:axId val="665218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65214320"/>
        <c:crosses val="autoZero"/>
        <c:auto val="1"/>
        <c:lblAlgn val="ctr"/>
        <c:lblOffset val="100"/>
        <c:noMultiLvlLbl val="0"/>
      </c:catAx>
      <c:valAx>
        <c:axId val="665214320"/>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665218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NPS!$A$15</c:f>
              <c:strCache>
                <c:ptCount val="1"/>
                <c:pt idx="0">
                  <c:v>Promotores (9-10)</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NPS!$B$14:$I$14</c:f>
              <c:numCache>
                <c:formatCode>General</c:formatCode>
                <c:ptCount val="8"/>
                <c:pt idx="0">
                  <c:v>2020</c:v>
                </c:pt>
                <c:pt idx="1">
                  <c:v>2019</c:v>
                </c:pt>
                <c:pt idx="2">
                  <c:v>2017</c:v>
                </c:pt>
                <c:pt idx="3">
                  <c:v>2016</c:v>
                </c:pt>
                <c:pt idx="4">
                  <c:v>2015</c:v>
                </c:pt>
                <c:pt idx="5">
                  <c:v>2014</c:v>
                </c:pt>
                <c:pt idx="6">
                  <c:v>2013</c:v>
                </c:pt>
                <c:pt idx="7">
                  <c:v>2009</c:v>
                </c:pt>
              </c:numCache>
            </c:numRef>
          </c:cat>
          <c:val>
            <c:numRef>
              <c:f>NPS!$B$15:$I$15</c:f>
              <c:numCache>
                <c:formatCode>0.00%</c:formatCode>
                <c:ptCount val="8"/>
                <c:pt idx="0">
                  <c:v>0.68359999999999999</c:v>
                </c:pt>
                <c:pt idx="1">
                  <c:v>0.40600000000000003</c:v>
                </c:pt>
                <c:pt idx="2">
                  <c:v>0.375</c:v>
                </c:pt>
                <c:pt idx="3">
                  <c:v>0.23200000000000001</c:v>
                </c:pt>
                <c:pt idx="4">
                  <c:v>0.29899999999999999</c:v>
                </c:pt>
                <c:pt idx="5">
                  <c:v>0.30499999999999999</c:v>
                </c:pt>
                <c:pt idx="6">
                  <c:v>0.248</c:v>
                </c:pt>
                <c:pt idx="7">
                  <c:v>3.4000000000000002E-2</c:v>
                </c:pt>
              </c:numCache>
            </c:numRef>
          </c:val>
          <c:extLst>
            <c:ext xmlns:c16="http://schemas.microsoft.com/office/drawing/2014/chart" uri="{C3380CC4-5D6E-409C-BE32-E72D297353CC}">
              <c16:uniqueId val="{00000000-5ADA-45B5-BC2F-5E87F356E36A}"/>
            </c:ext>
          </c:extLst>
        </c:ser>
        <c:ser>
          <c:idx val="1"/>
          <c:order val="1"/>
          <c:tx>
            <c:strRef>
              <c:f>NPS!$A$16</c:f>
              <c:strCache>
                <c:ptCount val="1"/>
                <c:pt idx="0">
                  <c:v>Pasivos (7-8)</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NPS!$B$14:$I$14</c:f>
              <c:numCache>
                <c:formatCode>General</c:formatCode>
                <c:ptCount val="8"/>
                <c:pt idx="0">
                  <c:v>2020</c:v>
                </c:pt>
                <c:pt idx="1">
                  <c:v>2019</c:v>
                </c:pt>
                <c:pt idx="2">
                  <c:v>2017</c:v>
                </c:pt>
                <c:pt idx="3">
                  <c:v>2016</c:v>
                </c:pt>
                <c:pt idx="4">
                  <c:v>2015</c:v>
                </c:pt>
                <c:pt idx="5">
                  <c:v>2014</c:v>
                </c:pt>
                <c:pt idx="6">
                  <c:v>2013</c:v>
                </c:pt>
                <c:pt idx="7">
                  <c:v>2009</c:v>
                </c:pt>
              </c:numCache>
            </c:numRef>
          </c:cat>
          <c:val>
            <c:numRef>
              <c:f>NPS!$B$16:$I$16</c:f>
              <c:numCache>
                <c:formatCode>0.00%</c:formatCode>
                <c:ptCount val="8"/>
                <c:pt idx="0">
                  <c:v>0.21490000000000001</c:v>
                </c:pt>
                <c:pt idx="1">
                  <c:v>0.47699999999999998</c:v>
                </c:pt>
                <c:pt idx="2">
                  <c:v>0.51500000000000001</c:v>
                </c:pt>
                <c:pt idx="3">
                  <c:v>0.54700000000000004</c:v>
                </c:pt>
                <c:pt idx="4">
                  <c:v>0.49299999999999999</c:v>
                </c:pt>
                <c:pt idx="5">
                  <c:v>0.58399999999999996</c:v>
                </c:pt>
                <c:pt idx="6">
                  <c:v>0.626</c:v>
                </c:pt>
                <c:pt idx="7">
                  <c:v>0.70199999999999996</c:v>
                </c:pt>
              </c:numCache>
            </c:numRef>
          </c:val>
          <c:extLst>
            <c:ext xmlns:c16="http://schemas.microsoft.com/office/drawing/2014/chart" uri="{C3380CC4-5D6E-409C-BE32-E72D297353CC}">
              <c16:uniqueId val="{00000001-5ADA-45B5-BC2F-5E87F356E36A}"/>
            </c:ext>
          </c:extLst>
        </c:ser>
        <c:ser>
          <c:idx val="2"/>
          <c:order val="2"/>
          <c:tx>
            <c:strRef>
              <c:f>NPS!$A$17</c:f>
              <c:strCache>
                <c:ptCount val="1"/>
                <c:pt idx="0">
                  <c:v>Detractores (0-6)</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solidFill>
                    <a:latin typeface="Trebuchet MS" panose="020B0603020202020204" pitchFamily="34" charset="0"/>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NPS!$B$14:$I$14</c:f>
              <c:numCache>
                <c:formatCode>General</c:formatCode>
                <c:ptCount val="8"/>
                <c:pt idx="0">
                  <c:v>2020</c:v>
                </c:pt>
                <c:pt idx="1">
                  <c:v>2019</c:v>
                </c:pt>
                <c:pt idx="2">
                  <c:v>2017</c:v>
                </c:pt>
                <c:pt idx="3">
                  <c:v>2016</c:v>
                </c:pt>
                <c:pt idx="4">
                  <c:v>2015</c:v>
                </c:pt>
                <c:pt idx="5">
                  <c:v>2014</c:v>
                </c:pt>
                <c:pt idx="6">
                  <c:v>2013</c:v>
                </c:pt>
                <c:pt idx="7">
                  <c:v>2009</c:v>
                </c:pt>
              </c:numCache>
            </c:numRef>
          </c:cat>
          <c:val>
            <c:numRef>
              <c:f>NPS!$B$17:$I$17</c:f>
              <c:numCache>
                <c:formatCode>0.00%</c:formatCode>
                <c:ptCount val="8"/>
                <c:pt idx="0">
                  <c:v>9.2499999999999999E-2</c:v>
                </c:pt>
                <c:pt idx="1">
                  <c:v>0.11700000000000001</c:v>
                </c:pt>
                <c:pt idx="2">
                  <c:v>0.106</c:v>
                </c:pt>
                <c:pt idx="3">
                  <c:v>0.217</c:v>
                </c:pt>
                <c:pt idx="4">
                  <c:v>0.20799999999999999</c:v>
                </c:pt>
                <c:pt idx="5">
                  <c:v>0.111</c:v>
                </c:pt>
                <c:pt idx="6">
                  <c:v>0.121</c:v>
                </c:pt>
                <c:pt idx="7">
                  <c:v>0.26300000000000001</c:v>
                </c:pt>
              </c:numCache>
            </c:numRef>
          </c:val>
          <c:extLst>
            <c:ext xmlns:c16="http://schemas.microsoft.com/office/drawing/2014/chart" uri="{C3380CC4-5D6E-409C-BE32-E72D297353CC}">
              <c16:uniqueId val="{00000002-5ADA-45B5-BC2F-5E87F356E36A}"/>
            </c:ext>
          </c:extLst>
        </c:ser>
        <c:dLbls>
          <c:dLblPos val="ctr"/>
          <c:showLegendKey val="0"/>
          <c:showVal val="1"/>
          <c:showCatName val="0"/>
          <c:showSerName val="0"/>
          <c:showPercent val="0"/>
          <c:showBubbleSize val="0"/>
        </c:dLbls>
        <c:gapWidth val="79"/>
        <c:overlap val="100"/>
        <c:axId val="675763952"/>
        <c:axId val="675763296"/>
      </c:barChart>
      <c:catAx>
        <c:axId val="675763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Trebuchet MS" panose="020B0603020202020204" pitchFamily="34" charset="0"/>
                <a:ea typeface="+mn-ea"/>
                <a:cs typeface="+mn-cs"/>
              </a:defRPr>
            </a:pPr>
            <a:endParaRPr lang="es-ES"/>
          </a:p>
        </c:txPr>
        <c:crossAx val="675763296"/>
        <c:crosses val="autoZero"/>
        <c:auto val="1"/>
        <c:lblAlgn val="ctr"/>
        <c:lblOffset val="100"/>
        <c:noMultiLvlLbl val="0"/>
      </c:catAx>
      <c:valAx>
        <c:axId val="675763296"/>
        <c:scaling>
          <c:orientation val="minMax"/>
          <c:max val="1"/>
        </c:scaling>
        <c:delete val="1"/>
        <c:axPos val="l"/>
        <c:numFmt formatCode="0.00%" sourceLinked="1"/>
        <c:majorTickMark val="none"/>
        <c:minorTickMark val="none"/>
        <c:tickLblPos val="nextTo"/>
        <c:crossAx val="67576395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r>
              <a:rPr lang="es-ES" sz="1100" dirty="0"/>
              <a:t>Valoración Global</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es-ES"/>
        </a:p>
      </c:txPr>
    </c:title>
    <c:autoTitleDeleted val="0"/>
    <c:plotArea>
      <c:layout/>
      <c:barChart>
        <c:barDir val="col"/>
        <c:grouping val="clustered"/>
        <c:varyColors val="0"/>
        <c:ser>
          <c:idx val="0"/>
          <c:order val="0"/>
          <c:tx>
            <c:strRef>
              <c:f>Graficas!$A$20</c:f>
              <c:strCache>
                <c:ptCount val="1"/>
                <c:pt idx="0">
                  <c:v>Valoración Global VCM-603</c:v>
                </c:pt>
              </c:strCache>
            </c:strRef>
          </c:tx>
          <c:spPr>
            <a:solidFill>
              <a:schemeClr val="accent6"/>
            </a:solidFill>
            <a:ln>
              <a:noFill/>
            </a:ln>
            <a:effectLst/>
          </c:spPr>
          <c:invertIfNegative val="0"/>
          <c:cat>
            <c:numRef>
              <c:f>Graficas!$B$19:$M$19</c:f>
              <c:numCache>
                <c:formatCode>General</c:formatCode>
                <c:ptCount val="8"/>
                <c:pt idx="0">
                  <c:v>2020</c:v>
                </c:pt>
                <c:pt idx="1">
                  <c:v>2019</c:v>
                </c:pt>
                <c:pt idx="2">
                  <c:v>2017</c:v>
                </c:pt>
                <c:pt idx="3">
                  <c:v>2016</c:v>
                </c:pt>
                <c:pt idx="4">
                  <c:v>2015</c:v>
                </c:pt>
                <c:pt idx="5">
                  <c:v>2014</c:v>
                </c:pt>
                <c:pt idx="6">
                  <c:v>2013</c:v>
                </c:pt>
                <c:pt idx="7">
                  <c:v>2009</c:v>
                </c:pt>
              </c:numCache>
              <c:extLst/>
            </c:numRef>
          </c:cat>
          <c:val>
            <c:numRef>
              <c:f>Graficas!$B$20:$M$20</c:f>
              <c:numCache>
                <c:formatCode>General</c:formatCode>
                <c:ptCount val="8"/>
                <c:pt idx="0">
                  <c:v>8.1199999999999992</c:v>
                </c:pt>
                <c:pt idx="1">
                  <c:v>7.9</c:v>
                </c:pt>
                <c:pt idx="2">
                  <c:v>7.98</c:v>
                </c:pt>
                <c:pt idx="3">
                  <c:v>7.57</c:v>
                </c:pt>
                <c:pt idx="4">
                  <c:v>7.63</c:v>
                </c:pt>
                <c:pt idx="5">
                  <c:v>7.54</c:v>
                </c:pt>
                <c:pt idx="6">
                  <c:v>7.71</c:v>
                </c:pt>
                <c:pt idx="7">
                  <c:v>7.85</c:v>
                </c:pt>
              </c:numCache>
              <c:extLst/>
            </c:numRef>
          </c:val>
          <c:extLst>
            <c:ext xmlns:c16="http://schemas.microsoft.com/office/drawing/2014/chart" uri="{C3380CC4-5D6E-409C-BE32-E72D297353CC}">
              <c16:uniqueId val="{00000000-07B1-43DE-973B-91941DA80E7A}"/>
            </c:ext>
          </c:extLst>
        </c:ser>
        <c:dLbls>
          <c:showLegendKey val="0"/>
          <c:showVal val="0"/>
          <c:showCatName val="0"/>
          <c:showSerName val="0"/>
          <c:showPercent val="0"/>
          <c:showBubbleSize val="0"/>
        </c:dLbls>
        <c:gapWidth val="219"/>
        <c:axId val="677198136"/>
        <c:axId val="677197152"/>
      </c:barChart>
      <c:lineChart>
        <c:grouping val="standard"/>
        <c:varyColors val="0"/>
        <c:ser>
          <c:idx val="1"/>
          <c:order val="1"/>
          <c:tx>
            <c:strRef>
              <c:f>Graficas!$A$21</c:f>
              <c:strCache>
                <c:ptCount val="1"/>
                <c:pt idx="0">
                  <c:v>Valoración Global Red Interurbanos</c:v>
                </c:pt>
              </c:strCache>
            </c:strRef>
          </c:tx>
          <c:spPr>
            <a:ln w="28575" cap="rnd">
              <a:solidFill>
                <a:schemeClr val="accent5"/>
              </a:solidFill>
              <a:round/>
            </a:ln>
            <a:effectLst/>
          </c:spPr>
          <c:marker>
            <c:symbol val="none"/>
          </c:marker>
          <c:cat>
            <c:numRef>
              <c:f>Graficas!$B$19:$M$19</c:f>
              <c:numCache>
                <c:formatCode>General</c:formatCode>
                <c:ptCount val="8"/>
                <c:pt idx="0">
                  <c:v>2020</c:v>
                </c:pt>
                <c:pt idx="1">
                  <c:v>2019</c:v>
                </c:pt>
                <c:pt idx="2">
                  <c:v>2017</c:v>
                </c:pt>
                <c:pt idx="3">
                  <c:v>2016</c:v>
                </c:pt>
                <c:pt idx="4">
                  <c:v>2015</c:v>
                </c:pt>
                <c:pt idx="5">
                  <c:v>2014</c:v>
                </c:pt>
                <c:pt idx="6">
                  <c:v>2013</c:v>
                </c:pt>
                <c:pt idx="7">
                  <c:v>2009</c:v>
                </c:pt>
              </c:numCache>
              <c:extLst/>
            </c:numRef>
          </c:cat>
          <c:val>
            <c:numRef>
              <c:f>Graficas!$B$21:$M$21</c:f>
              <c:numCache>
                <c:formatCode>General</c:formatCode>
                <c:ptCount val="8"/>
                <c:pt idx="0">
                  <c:v>8.07</c:v>
                </c:pt>
                <c:pt idx="1">
                  <c:v>7.63</c:v>
                </c:pt>
                <c:pt idx="2">
                  <c:v>7.48</c:v>
                </c:pt>
                <c:pt idx="3">
                  <c:v>7.5</c:v>
                </c:pt>
                <c:pt idx="4">
                  <c:v>7.51</c:v>
                </c:pt>
                <c:pt idx="5">
                  <c:v>7.63</c:v>
                </c:pt>
                <c:pt idx="6">
                  <c:v>7.66</c:v>
                </c:pt>
              </c:numCache>
              <c:extLst/>
            </c:numRef>
          </c:val>
          <c:smooth val="0"/>
          <c:extLst>
            <c:ext xmlns:c16="http://schemas.microsoft.com/office/drawing/2014/chart" uri="{C3380CC4-5D6E-409C-BE32-E72D297353CC}">
              <c16:uniqueId val="{00000001-07B1-43DE-973B-91941DA80E7A}"/>
            </c:ext>
          </c:extLst>
        </c:ser>
        <c:dLbls>
          <c:showLegendKey val="0"/>
          <c:showVal val="0"/>
          <c:showCatName val="0"/>
          <c:showSerName val="0"/>
          <c:showPercent val="0"/>
          <c:showBubbleSize val="0"/>
        </c:dLbls>
        <c:marker val="1"/>
        <c:smooth val="0"/>
        <c:axId val="677198136"/>
        <c:axId val="677197152"/>
      </c:lineChart>
      <c:catAx>
        <c:axId val="677198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77197152"/>
        <c:crosses val="autoZero"/>
        <c:auto val="1"/>
        <c:lblAlgn val="ctr"/>
        <c:lblOffset val="100"/>
        <c:noMultiLvlLbl val="0"/>
      </c:catAx>
      <c:valAx>
        <c:axId val="677197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crossAx val="677198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ebuchet MS" panose="020B0603020202020204" pitchFamily="34" charset="0"/>
              <a:ea typeface="+mn-ea"/>
              <a:cs typeface="+mn-cs"/>
            </a:defRPr>
          </a:pPr>
          <a:endParaRPr lang="es-ES"/>
        </a:p>
      </c:txPr>
    </c:legend>
    <c:plotVisOnly val="1"/>
    <c:dispBlanksAs val="gap"/>
    <c:showDLblsOverMax val="0"/>
  </c:chart>
  <c:spPr>
    <a:noFill/>
    <a:ln>
      <a:noFill/>
    </a:ln>
    <a:effectLst/>
  </c:spPr>
  <c:txPr>
    <a:bodyPr/>
    <a:lstStyle/>
    <a:p>
      <a:pPr>
        <a:defRPr>
          <a:latin typeface="Trebuchet MS" panose="020B0603020202020204" pitchFamily="34" charset="0"/>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5.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C5431C-49F5-40A3-852B-42D5825821B2}" type="datetimeFigureOut">
              <a:rPr lang="es-ES" smtClean="0"/>
              <a:t>29/06/2021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00CAB-0B68-4B69-A767-DD25BDCA1247}" type="slidenum">
              <a:rPr lang="es-ES" smtClean="0"/>
              <a:t>‹Nº›</a:t>
            </a:fld>
            <a:endParaRPr lang="es-ES"/>
          </a:p>
        </p:txBody>
      </p:sp>
    </p:spTree>
    <p:extLst>
      <p:ext uri="{BB962C8B-B14F-4D97-AF65-F5344CB8AC3E}">
        <p14:creationId xmlns:p14="http://schemas.microsoft.com/office/powerpoint/2010/main" val="215377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7D00CAB-0B68-4B69-A767-DD25BDCA1247}" type="slidenum">
              <a:rPr lang="es-ES" smtClean="0"/>
              <a:t>5</a:t>
            </a:fld>
            <a:endParaRPr lang="es-ES"/>
          </a:p>
        </p:txBody>
      </p:sp>
    </p:spTree>
    <p:extLst>
      <p:ext uri="{BB962C8B-B14F-4D97-AF65-F5344CB8AC3E}">
        <p14:creationId xmlns:p14="http://schemas.microsoft.com/office/powerpoint/2010/main" val="235773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7D00CAB-0B68-4B69-A767-DD25BDCA1247}" type="slidenum">
              <a:rPr lang="es-ES" smtClean="0"/>
              <a:t>15</a:t>
            </a:fld>
            <a:endParaRPr lang="es-ES"/>
          </a:p>
        </p:txBody>
      </p:sp>
    </p:spTree>
    <p:extLst>
      <p:ext uri="{BB962C8B-B14F-4D97-AF65-F5344CB8AC3E}">
        <p14:creationId xmlns:p14="http://schemas.microsoft.com/office/powerpoint/2010/main" val="3294237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7D00CAB-0B68-4B69-A767-DD25BDCA1247}" type="slidenum">
              <a:rPr lang="es-ES" smtClean="0"/>
              <a:t>33</a:t>
            </a:fld>
            <a:endParaRPr lang="es-ES"/>
          </a:p>
        </p:txBody>
      </p:sp>
    </p:spTree>
    <p:extLst>
      <p:ext uri="{BB962C8B-B14F-4D97-AF65-F5344CB8AC3E}">
        <p14:creationId xmlns:p14="http://schemas.microsoft.com/office/powerpoint/2010/main" val="703213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7D00CAB-0B68-4B69-A767-DD25BDCA1247}" type="slidenum">
              <a:rPr lang="es-ES" smtClean="0"/>
              <a:t>39</a:t>
            </a:fld>
            <a:endParaRPr lang="es-ES"/>
          </a:p>
        </p:txBody>
      </p:sp>
    </p:spTree>
    <p:extLst>
      <p:ext uri="{BB962C8B-B14F-4D97-AF65-F5344CB8AC3E}">
        <p14:creationId xmlns:p14="http://schemas.microsoft.com/office/powerpoint/2010/main" val="3703035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21927CC-E57E-4617-9384-1418CAC156BC}"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210756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FD1B0A0-F120-4AE5-AE7D-410877E64C31}"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80914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AE1985D-F428-422C-8F87-018CDB201C2A}"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40927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2395283-03E1-4001-B5EC-37C64D3DAA1F}"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289505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394BE0C-F7A2-4D15-94EC-398EDC0082F6}"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147706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AAC55BA-5D56-4252-A8DC-DAD152C8D9BC}" type="datetime1">
              <a:rPr lang="es-ES" smtClean="0"/>
              <a:t>29/06/2021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332932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51C4B9A-8FCC-4FCE-BFF4-BE002A9D7B54}" type="datetime1">
              <a:rPr lang="es-ES" smtClean="0"/>
              <a:t>29/06/2021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102713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1A8E51C-EB3A-4455-BBEE-934894D28529}" type="datetime1">
              <a:rPr lang="es-ES" smtClean="0"/>
              <a:t>29/06/2021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349683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E862976-32CF-4A56-BFAE-C7A208737264}" type="datetime1">
              <a:rPr lang="es-ES" smtClean="0"/>
              <a:t>29/06/2021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236801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FCFD391-B87F-4AB5-9E43-45430DAA98A4}" type="datetime1">
              <a:rPr lang="es-ES" smtClean="0"/>
              <a:t>29/06/2021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43787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66F3FD3-0840-4F57-B78F-313BC7C2B1FC}" type="datetime1">
              <a:rPr lang="es-ES" smtClean="0"/>
              <a:t>29/06/2021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DF55681-7E2B-463B-B7BA-C07D3E18A64C}" type="slidenum">
              <a:rPr lang="es-ES" smtClean="0"/>
              <a:t>‹Nº›</a:t>
            </a:fld>
            <a:endParaRPr lang="es-ES"/>
          </a:p>
        </p:txBody>
      </p:sp>
    </p:spTree>
    <p:extLst>
      <p:ext uri="{BB962C8B-B14F-4D97-AF65-F5344CB8AC3E}">
        <p14:creationId xmlns:p14="http://schemas.microsoft.com/office/powerpoint/2010/main" val="126686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E83C-6818-4D04-A607-969EC0A06FA3}" type="datetime1">
              <a:rPr lang="es-ES" smtClean="0"/>
              <a:t>29/06/2021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55681-7E2B-463B-B7BA-C07D3E18A64C}" type="slidenum">
              <a:rPr lang="es-ES" smtClean="0"/>
              <a:t>‹Nº›</a:t>
            </a:fld>
            <a:endParaRPr lang="es-ES"/>
          </a:p>
        </p:txBody>
      </p:sp>
    </p:spTree>
    <p:extLst>
      <p:ext uri="{BB962C8B-B14F-4D97-AF65-F5344CB8AC3E}">
        <p14:creationId xmlns:p14="http://schemas.microsoft.com/office/powerpoint/2010/main" val="2012150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3600" b="1" dirty="0" smtClean="0">
                <a:latin typeface="Trebuchet MS" panose="020B0603020202020204" pitchFamily="34" charset="0"/>
              </a:rPr>
              <a:t>SATISFACCIÓN DE LOS USUARIOS </a:t>
            </a:r>
            <a:endParaRPr lang="es-ES" sz="3600" b="1" dirty="0">
              <a:latin typeface="Trebuchet MS" panose="020B0603020202020204" pitchFamily="34" charset="0"/>
            </a:endParaRPr>
          </a:p>
        </p:txBody>
      </p:sp>
      <p:sp>
        <p:nvSpPr>
          <p:cNvPr id="3" name="2 Subtítulo"/>
          <p:cNvSpPr>
            <a:spLocks noGrp="1"/>
          </p:cNvSpPr>
          <p:nvPr>
            <p:ph type="subTitle" idx="1"/>
          </p:nvPr>
        </p:nvSpPr>
        <p:spPr>
          <a:xfrm>
            <a:off x="1371600" y="3886200"/>
            <a:ext cx="6584776" cy="1752600"/>
          </a:xfrm>
        </p:spPr>
        <p:txBody>
          <a:bodyPr>
            <a:normAutofit/>
          </a:bodyPr>
          <a:lstStyle/>
          <a:p>
            <a:r>
              <a:rPr lang="es-ES" sz="2400" dirty="0" smtClean="0">
                <a:latin typeface="Trebuchet MS" panose="020B0603020202020204" pitchFamily="34" charset="0"/>
              </a:rPr>
              <a:t>ENCUESTAS DE SATISFACCIÓN REALIZADAS POR EL CONSORCIO DE TRANSPORTES DE LA CAM</a:t>
            </a:r>
            <a:endParaRPr lang="es-ES" sz="2400" dirty="0">
              <a:latin typeface="Trebuchet MS" panose="020B0603020202020204" pitchFamily="34" charset="0"/>
            </a:endParaRPr>
          </a:p>
        </p:txBody>
      </p:sp>
      <p:pic>
        <p:nvPicPr>
          <p:cNvPr id="4" name="Imagen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4427538"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número de diapositiva 4"/>
          <p:cNvSpPr>
            <a:spLocks noGrp="1"/>
          </p:cNvSpPr>
          <p:nvPr>
            <p:ph type="sldNum" sz="quarter" idx="12"/>
          </p:nvPr>
        </p:nvSpPr>
        <p:spPr/>
        <p:txBody>
          <a:bodyPr/>
          <a:lstStyle/>
          <a:p>
            <a:fld id="{1DF55681-7E2B-463B-B7BA-C07D3E18A64C}" type="slidenum">
              <a:rPr lang="es-ES" smtClean="0"/>
              <a:t>1</a:t>
            </a:fld>
            <a:endParaRPr lang="es-ES"/>
          </a:p>
        </p:txBody>
      </p:sp>
    </p:spTree>
    <p:extLst>
      <p:ext uri="{BB962C8B-B14F-4D97-AF65-F5344CB8AC3E}">
        <p14:creationId xmlns:p14="http://schemas.microsoft.com/office/powerpoint/2010/main" val="4157700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2</a:t>
            </a:r>
            <a:r>
              <a:rPr lang="es-ES" sz="1800" dirty="0" smtClean="0">
                <a:latin typeface="Trebuchet MS" panose="020B0603020202020204" pitchFamily="34" charset="0"/>
              </a:rPr>
              <a:t>. SATISFACCIÓN DE LOS USUARIOS CON EL SERVICIO, CONCESIÓN VCM-605</a:t>
            </a:r>
            <a:endParaRPr lang="es-ES" sz="1800" dirty="0">
              <a:latin typeface="Trebuchet MS" panose="020B0603020202020204" pitchFamily="34" charset="0"/>
            </a:endParaRPr>
          </a:p>
        </p:txBody>
      </p:sp>
      <p:sp>
        <p:nvSpPr>
          <p:cNvPr id="7" name="18 Rectángulo"/>
          <p:cNvSpPr/>
          <p:nvPr/>
        </p:nvSpPr>
        <p:spPr>
          <a:xfrm>
            <a:off x="611560" y="829001"/>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POR DIMENSIONES DEL SERVICIO</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329329281"/>
              </p:ext>
            </p:extLst>
          </p:nvPr>
        </p:nvGraphicFramePr>
        <p:xfrm>
          <a:off x="906464" y="1757624"/>
          <a:ext cx="7049912" cy="4407690"/>
        </p:xfrm>
        <a:graphic>
          <a:graphicData uri="http://schemas.openxmlformats.org/drawingml/2006/table">
            <a:tbl>
              <a:tblPr>
                <a:tableStyleId>{5C22544A-7EE6-4342-B048-85BDC9FD1C3A}</a:tableStyleId>
              </a:tblPr>
              <a:tblGrid>
                <a:gridCol w="1994685">
                  <a:extLst>
                    <a:ext uri="{9D8B030D-6E8A-4147-A177-3AD203B41FA5}">
                      <a16:colId xmlns:a16="http://schemas.microsoft.com/office/drawing/2014/main" val="3754019981"/>
                    </a:ext>
                  </a:extLst>
                </a:gridCol>
                <a:gridCol w="5055227">
                  <a:extLst>
                    <a:ext uri="{9D8B030D-6E8A-4147-A177-3AD203B41FA5}">
                      <a16:colId xmlns:a16="http://schemas.microsoft.com/office/drawing/2014/main" val="1481064531"/>
                    </a:ext>
                  </a:extLst>
                </a:gridCol>
              </a:tblGrid>
              <a:tr h="209890">
                <a:tc rowSpan="2">
                  <a:txBody>
                    <a:bodyPr/>
                    <a:lstStyle/>
                    <a:p>
                      <a:pPr algn="l" fontAlgn="ctr"/>
                      <a:r>
                        <a:rPr lang="es-ES" sz="1050" u="none" strike="noStrike" dirty="0">
                          <a:effectLst/>
                          <a:latin typeface="Trebuchet MS" panose="020B0603020202020204" pitchFamily="34" charset="0"/>
                        </a:rPr>
                        <a:t>SEGURIDAD</a:t>
                      </a:r>
                      <a:endParaRPr lang="es-ES" sz="1050" b="0" i="0" u="none" strike="noStrike" dirty="0">
                        <a:solidFill>
                          <a:srgbClr val="000000"/>
                        </a:solidFill>
                        <a:effectLst/>
                        <a:latin typeface="Trebuchet MS" panose="020B0603020202020204" pitchFamily="34" charset="0"/>
                      </a:endParaRPr>
                    </a:p>
                  </a:txBody>
                  <a:tcPr marL="6350" marR="6350" marT="6350" marB="0" anchor="ctr">
                    <a:solidFill>
                      <a:schemeClr val="bg1">
                        <a:lumMod val="85000"/>
                      </a:schemeClr>
                    </a:solidFill>
                  </a:tcPr>
                </a:tc>
                <a:tc>
                  <a:txBody>
                    <a:bodyPr/>
                    <a:lstStyle/>
                    <a:p>
                      <a:pPr algn="l" fontAlgn="b"/>
                      <a:r>
                        <a:rPr lang="es-ES" sz="1050" u="none" strike="noStrike" dirty="0">
                          <a:effectLst/>
                          <a:latin typeface="Trebuchet MS" panose="020B0603020202020204" pitchFamily="34" charset="0"/>
                        </a:rPr>
                        <a:t>Seguridad personal ante robos y agresiones dentro del autobús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bg1">
                        <a:lumMod val="85000"/>
                      </a:schemeClr>
                    </a:solidFill>
                  </a:tcPr>
                </a:tc>
                <a:extLst>
                  <a:ext uri="{0D108BD9-81ED-4DB2-BD59-A6C34878D82A}">
                    <a16:rowId xmlns:a16="http://schemas.microsoft.com/office/drawing/2014/main" val="2463114435"/>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Seguridad en la conducción</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bg1">
                        <a:lumMod val="85000"/>
                      </a:schemeClr>
                    </a:solidFill>
                  </a:tcPr>
                </a:tc>
                <a:extLst>
                  <a:ext uri="{0D108BD9-81ED-4DB2-BD59-A6C34878D82A}">
                    <a16:rowId xmlns:a16="http://schemas.microsoft.com/office/drawing/2014/main" val="1201737791"/>
                  </a:ext>
                </a:extLst>
              </a:tr>
              <a:tr h="209890">
                <a:tc rowSpan="2">
                  <a:txBody>
                    <a:bodyPr/>
                    <a:lstStyle/>
                    <a:p>
                      <a:pPr algn="l" fontAlgn="ctr"/>
                      <a:r>
                        <a:rPr lang="es-ES" sz="1050" u="none" strike="noStrike">
                          <a:effectLst/>
                          <a:latin typeface="Trebuchet MS" panose="020B0603020202020204" pitchFamily="34" charset="0"/>
                        </a:rPr>
                        <a:t>ATENCIÓN AL CLIENTE</a:t>
                      </a:r>
                      <a:endParaRPr lang="es-ES" sz="1050" b="0" i="0" u="none" strike="noStrike">
                        <a:solidFill>
                          <a:srgbClr val="000000"/>
                        </a:solidFill>
                        <a:effectLst/>
                        <a:latin typeface="Trebuchet MS" panose="020B0603020202020204" pitchFamily="34" charset="0"/>
                      </a:endParaRPr>
                    </a:p>
                  </a:txBody>
                  <a:tcPr marL="6350" marR="6350" marT="6350" marB="0" anchor="ctr">
                    <a:solidFill>
                      <a:schemeClr val="tx2">
                        <a:lumMod val="40000"/>
                        <a:lumOff val="60000"/>
                      </a:schemeClr>
                    </a:solidFill>
                  </a:tcPr>
                </a:tc>
                <a:tc>
                  <a:txBody>
                    <a:bodyPr/>
                    <a:lstStyle/>
                    <a:p>
                      <a:pPr algn="l" fontAlgn="b"/>
                      <a:r>
                        <a:rPr lang="es-ES" sz="1050" u="none" strike="noStrike" dirty="0">
                          <a:effectLst/>
                          <a:latin typeface="Trebuchet MS" panose="020B0603020202020204" pitchFamily="34" charset="0"/>
                        </a:rPr>
                        <a:t>Atención al cliente </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tx2">
                        <a:lumMod val="40000"/>
                        <a:lumOff val="60000"/>
                      </a:schemeClr>
                    </a:solidFill>
                  </a:tcPr>
                </a:tc>
                <a:extLst>
                  <a:ext uri="{0D108BD9-81ED-4DB2-BD59-A6C34878D82A}">
                    <a16:rowId xmlns:a16="http://schemas.microsoft.com/office/drawing/2014/main" val="3015741113"/>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Trato del conductor</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tx2">
                        <a:lumMod val="40000"/>
                        <a:lumOff val="60000"/>
                      </a:schemeClr>
                    </a:solidFill>
                  </a:tcPr>
                </a:tc>
                <a:extLst>
                  <a:ext uri="{0D108BD9-81ED-4DB2-BD59-A6C34878D82A}">
                    <a16:rowId xmlns:a16="http://schemas.microsoft.com/office/drawing/2014/main" val="394687371"/>
                  </a:ext>
                </a:extLst>
              </a:tr>
              <a:tr h="209890">
                <a:tc rowSpan="5">
                  <a:txBody>
                    <a:bodyPr/>
                    <a:lstStyle/>
                    <a:p>
                      <a:pPr algn="l" fontAlgn="ctr"/>
                      <a:r>
                        <a:rPr lang="es-ES" sz="1050" u="none" strike="noStrike">
                          <a:effectLst/>
                          <a:latin typeface="Trebuchet MS" panose="020B0603020202020204" pitchFamily="34" charset="0"/>
                        </a:rPr>
                        <a:t>CONFORT</a:t>
                      </a:r>
                      <a:endParaRPr lang="es-ES" sz="1050" b="0" i="0" u="none" strike="noStrike">
                        <a:solidFill>
                          <a:srgbClr val="000000"/>
                        </a:solidFill>
                        <a:effectLst/>
                        <a:latin typeface="Trebuchet MS" panose="020B0603020202020204" pitchFamily="34" charset="0"/>
                      </a:endParaRPr>
                    </a:p>
                  </a:txBody>
                  <a:tcPr marL="6350" marR="6350" marT="6350" marB="0" anchor="ctr">
                    <a:solidFill>
                      <a:schemeClr val="accent2">
                        <a:lumMod val="40000"/>
                        <a:lumOff val="60000"/>
                      </a:schemeClr>
                    </a:solidFill>
                  </a:tcPr>
                </a:tc>
                <a:tc>
                  <a:txBody>
                    <a:bodyPr/>
                    <a:lstStyle/>
                    <a:p>
                      <a:pPr algn="l" fontAlgn="b"/>
                      <a:r>
                        <a:rPr lang="es-ES" sz="1050" u="none" strike="noStrike" dirty="0">
                          <a:effectLst/>
                          <a:latin typeface="Trebuchet MS" panose="020B0603020202020204" pitchFamily="34" charset="0"/>
                        </a:rPr>
                        <a:t>Acceso y descenso del autobús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2892979304"/>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Confort de los autobuses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2541031660"/>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Limpieza de los autobuses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1447772358"/>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Temperatura dentro del autobús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4143571552"/>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Disponibilidad de asientos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3298694161"/>
                  </a:ext>
                </a:extLst>
              </a:tr>
              <a:tr h="209890">
                <a:tc rowSpan="3">
                  <a:txBody>
                    <a:bodyPr/>
                    <a:lstStyle/>
                    <a:p>
                      <a:pPr algn="l" fontAlgn="ctr"/>
                      <a:r>
                        <a:rPr lang="es-ES" sz="1050" u="none" strike="noStrike">
                          <a:effectLst/>
                          <a:latin typeface="Trebuchet MS" panose="020B0603020202020204" pitchFamily="34" charset="0"/>
                        </a:rPr>
                        <a:t>INFORMACIÓN</a:t>
                      </a:r>
                      <a:endParaRPr lang="es-ES" sz="1050" b="0" i="0" u="none" strike="noStrike">
                        <a:solidFill>
                          <a:srgbClr val="000000"/>
                        </a:solidFill>
                        <a:effectLst/>
                        <a:latin typeface="Trebuchet MS" panose="020B0603020202020204" pitchFamily="34" charset="0"/>
                      </a:endParaRPr>
                    </a:p>
                  </a:txBody>
                  <a:tcPr marL="6350" marR="6350" marT="6350" marB="0" anchor="ctr">
                    <a:solidFill>
                      <a:srgbClr val="FFFF00"/>
                    </a:solidFill>
                  </a:tcPr>
                </a:tc>
                <a:tc>
                  <a:txBody>
                    <a:bodyPr/>
                    <a:lstStyle/>
                    <a:p>
                      <a:pPr algn="l" fontAlgn="b"/>
                      <a:r>
                        <a:rPr lang="es-ES" sz="1050" u="none" strike="noStrike" dirty="0">
                          <a:effectLst/>
                          <a:latin typeface="Trebuchet MS" panose="020B0603020202020204" pitchFamily="34" charset="0"/>
                        </a:rPr>
                        <a:t>Información sobre el servicio</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rgbClr val="FFFF00"/>
                    </a:solidFill>
                  </a:tcPr>
                </a:tc>
                <a:extLst>
                  <a:ext uri="{0D108BD9-81ED-4DB2-BD59-A6C34878D82A}">
                    <a16:rowId xmlns:a16="http://schemas.microsoft.com/office/drawing/2014/main" val="3133965260"/>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Información sobre incidencias en el servicio</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rgbClr val="FFFF00"/>
                    </a:solidFill>
                  </a:tcPr>
                </a:tc>
                <a:extLst>
                  <a:ext uri="{0D108BD9-81ED-4DB2-BD59-A6C34878D82A}">
                    <a16:rowId xmlns:a16="http://schemas.microsoft.com/office/drawing/2014/main" val="2885940420"/>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Información sobre próximas paradas dentro del autobús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rgbClr val="FFFF00"/>
                    </a:solidFill>
                  </a:tcPr>
                </a:tc>
                <a:extLst>
                  <a:ext uri="{0D108BD9-81ED-4DB2-BD59-A6C34878D82A}">
                    <a16:rowId xmlns:a16="http://schemas.microsoft.com/office/drawing/2014/main" val="3350721387"/>
                  </a:ext>
                </a:extLst>
              </a:tr>
              <a:tr h="209890">
                <a:tc rowSpan="4">
                  <a:txBody>
                    <a:bodyPr/>
                    <a:lstStyle/>
                    <a:p>
                      <a:pPr algn="l" fontAlgn="ctr"/>
                      <a:r>
                        <a:rPr lang="es-ES" sz="1050" u="none" strike="noStrike">
                          <a:effectLst/>
                          <a:latin typeface="Trebuchet MS" panose="020B0603020202020204" pitchFamily="34" charset="0"/>
                        </a:rPr>
                        <a:t>SERVICIO OFERTADO</a:t>
                      </a:r>
                      <a:endParaRPr lang="es-ES" sz="1050" b="0" i="0" u="none" strike="noStrike">
                        <a:solidFill>
                          <a:srgbClr val="000000"/>
                        </a:solidFill>
                        <a:effectLst/>
                        <a:latin typeface="Trebuchet MS" panose="020B0603020202020204" pitchFamily="34" charset="0"/>
                      </a:endParaRPr>
                    </a:p>
                  </a:txBody>
                  <a:tcPr marL="6350" marR="6350" marT="6350" marB="0" anchor="ctr">
                    <a:solidFill>
                      <a:schemeClr val="bg2">
                        <a:lumMod val="75000"/>
                      </a:schemeClr>
                    </a:solidFill>
                  </a:tcPr>
                </a:tc>
                <a:tc>
                  <a:txBody>
                    <a:bodyPr/>
                    <a:lstStyle/>
                    <a:p>
                      <a:pPr algn="l" fontAlgn="b"/>
                      <a:r>
                        <a:rPr lang="es-ES" sz="1050" u="none" strike="noStrike" dirty="0">
                          <a:effectLst/>
                          <a:latin typeface="Trebuchet MS" panose="020B0603020202020204" pitchFamily="34" charset="0"/>
                        </a:rPr>
                        <a:t>Horario y frecuencia de los autobuses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2408589398"/>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Itinerario de la línea y su correspondencia con otros medios de transporte</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4177897112"/>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Puntualidad de los autobuses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2069691603"/>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Duración del viaje</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105435739"/>
                  </a:ext>
                </a:extLst>
              </a:tr>
              <a:tr h="209890">
                <a:tc rowSpan="3">
                  <a:txBody>
                    <a:bodyPr/>
                    <a:lstStyle/>
                    <a:p>
                      <a:pPr algn="l" fontAlgn="ctr"/>
                      <a:r>
                        <a:rPr lang="es-ES" sz="1050" u="none" strike="noStrike">
                          <a:effectLst/>
                          <a:latin typeface="Trebuchet MS" panose="020B0603020202020204" pitchFamily="34" charset="0"/>
                        </a:rPr>
                        <a:t>INFRAESTRUCTURA</a:t>
                      </a:r>
                      <a:endParaRPr lang="es-ES" sz="1050" b="0" i="0" u="none" strike="noStrike">
                        <a:solidFill>
                          <a:srgbClr val="000000"/>
                        </a:solidFill>
                        <a:effectLst/>
                        <a:latin typeface="Trebuchet MS" panose="020B0603020202020204" pitchFamily="34" charset="0"/>
                      </a:endParaRPr>
                    </a:p>
                  </a:txBody>
                  <a:tcPr marL="6350" marR="6350" marT="6350" marB="0" anchor="ctr">
                    <a:solidFill>
                      <a:schemeClr val="accent4">
                        <a:lumMod val="40000"/>
                        <a:lumOff val="60000"/>
                      </a:schemeClr>
                    </a:solidFill>
                  </a:tcPr>
                </a:tc>
                <a:tc>
                  <a:txBody>
                    <a:bodyPr/>
                    <a:lstStyle/>
                    <a:p>
                      <a:pPr algn="l" fontAlgn="b"/>
                      <a:r>
                        <a:rPr lang="es-ES" sz="1050" u="none" strike="noStrike" dirty="0">
                          <a:effectLst/>
                          <a:latin typeface="Trebuchet MS" panose="020B0603020202020204" pitchFamily="34" charset="0"/>
                        </a:rPr>
                        <a:t>Señalización e identificación de las paradas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accent4">
                        <a:lumMod val="40000"/>
                        <a:lumOff val="60000"/>
                      </a:schemeClr>
                    </a:solidFill>
                  </a:tcPr>
                </a:tc>
                <a:extLst>
                  <a:ext uri="{0D108BD9-81ED-4DB2-BD59-A6C34878D82A}">
                    <a16:rowId xmlns:a16="http://schemas.microsoft.com/office/drawing/2014/main" val="2161568309"/>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Nº de marquesinas de la línea</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accent4">
                        <a:lumMod val="40000"/>
                        <a:lumOff val="60000"/>
                      </a:schemeClr>
                    </a:solidFill>
                  </a:tcPr>
                </a:tc>
                <a:extLst>
                  <a:ext uri="{0D108BD9-81ED-4DB2-BD59-A6C34878D82A}">
                    <a16:rowId xmlns:a16="http://schemas.microsoft.com/office/drawing/2014/main" val="1081350206"/>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Utilidad y comodidad de las marquesinas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chemeClr val="accent4">
                        <a:lumMod val="40000"/>
                        <a:lumOff val="60000"/>
                      </a:schemeClr>
                    </a:solidFill>
                  </a:tcPr>
                </a:tc>
                <a:extLst>
                  <a:ext uri="{0D108BD9-81ED-4DB2-BD59-A6C34878D82A}">
                    <a16:rowId xmlns:a16="http://schemas.microsoft.com/office/drawing/2014/main" val="3563442478"/>
                  </a:ext>
                </a:extLst>
              </a:tr>
              <a:tr h="209890">
                <a:tc rowSpan="2">
                  <a:txBody>
                    <a:bodyPr/>
                    <a:lstStyle/>
                    <a:p>
                      <a:pPr algn="l" fontAlgn="ctr"/>
                      <a:r>
                        <a:rPr lang="es-ES" sz="1050" u="none" strike="noStrike">
                          <a:effectLst/>
                          <a:latin typeface="Trebuchet MS" panose="020B0603020202020204" pitchFamily="34" charset="0"/>
                        </a:rPr>
                        <a:t>MEDIO AMBIENTE</a:t>
                      </a:r>
                      <a:endParaRPr lang="es-ES" sz="1050" b="0" i="0" u="none" strike="noStrike">
                        <a:solidFill>
                          <a:srgbClr val="000000"/>
                        </a:solidFill>
                        <a:effectLst/>
                        <a:latin typeface="Trebuchet MS" panose="020B0603020202020204" pitchFamily="34" charset="0"/>
                      </a:endParaRPr>
                    </a:p>
                  </a:txBody>
                  <a:tcPr marL="6350" marR="6350" marT="6350" marB="0" anchor="ctr">
                    <a:solidFill>
                      <a:srgbClr val="92D050"/>
                    </a:solidFill>
                  </a:tcPr>
                </a:tc>
                <a:tc>
                  <a:txBody>
                    <a:bodyPr/>
                    <a:lstStyle/>
                    <a:p>
                      <a:pPr algn="l" fontAlgn="b"/>
                      <a:r>
                        <a:rPr lang="es-ES" sz="1050" u="none" strike="noStrike">
                          <a:effectLst/>
                          <a:latin typeface="Trebuchet MS" panose="020B0603020202020204" pitchFamily="34" charset="0"/>
                        </a:rPr>
                        <a:t>Ausencia de contaminación por humos y ruido de los autobuses</a:t>
                      </a:r>
                      <a:endParaRPr lang="es-ES" sz="1050" b="0" i="0" u="none" strike="noStrike">
                        <a:solidFill>
                          <a:srgbClr val="000000"/>
                        </a:solidFill>
                        <a:effectLst/>
                        <a:latin typeface="Trebuchet MS" panose="020B0603020202020204" pitchFamily="34" charset="0"/>
                      </a:endParaRPr>
                    </a:p>
                  </a:txBody>
                  <a:tcPr marL="6350" marR="6350" marT="6350" marB="0" anchor="b">
                    <a:solidFill>
                      <a:srgbClr val="92D050"/>
                    </a:solidFill>
                  </a:tcPr>
                </a:tc>
                <a:extLst>
                  <a:ext uri="{0D108BD9-81ED-4DB2-BD59-A6C34878D82A}">
                    <a16:rowId xmlns:a16="http://schemas.microsoft.com/office/drawing/2014/main" val="1428148888"/>
                  </a:ext>
                </a:extLst>
              </a:tr>
              <a:tr h="209890">
                <a:tc vMerge="1">
                  <a:txBody>
                    <a:bodyPr/>
                    <a:lstStyle/>
                    <a:p>
                      <a:endParaRPr lang="es-ES"/>
                    </a:p>
                  </a:txBody>
                  <a:tcPr/>
                </a:tc>
                <a:tc>
                  <a:txBody>
                    <a:bodyPr/>
                    <a:lstStyle/>
                    <a:p>
                      <a:pPr algn="l" fontAlgn="b"/>
                      <a:r>
                        <a:rPr lang="es-ES" sz="1050" u="none" strike="noStrike" dirty="0">
                          <a:effectLst/>
                          <a:latin typeface="Trebuchet MS" panose="020B0603020202020204" pitchFamily="34" charset="0"/>
                        </a:rPr>
                        <a:t>Ventilación y climatización de los intercambiadores</a:t>
                      </a:r>
                      <a:endParaRPr lang="es-ES" sz="1050" b="0" i="0" u="none" strike="noStrike" dirty="0">
                        <a:solidFill>
                          <a:srgbClr val="000000"/>
                        </a:solidFill>
                        <a:effectLst/>
                        <a:latin typeface="Trebuchet MS" panose="020B0603020202020204" pitchFamily="34" charset="0"/>
                      </a:endParaRPr>
                    </a:p>
                  </a:txBody>
                  <a:tcPr marL="6350" marR="6350" marT="6350" marB="0" anchor="b">
                    <a:solidFill>
                      <a:srgbClr val="92D050"/>
                    </a:solidFill>
                  </a:tcPr>
                </a:tc>
                <a:extLst>
                  <a:ext uri="{0D108BD9-81ED-4DB2-BD59-A6C34878D82A}">
                    <a16:rowId xmlns:a16="http://schemas.microsoft.com/office/drawing/2014/main" val="3830465485"/>
                  </a:ext>
                </a:extLst>
              </a:tr>
            </a:tbl>
          </a:graphicData>
        </a:graphic>
      </p:graphicFrame>
      <p:sp>
        <p:nvSpPr>
          <p:cNvPr id="9" name="18 Rectángulo"/>
          <p:cNvSpPr/>
          <p:nvPr/>
        </p:nvSpPr>
        <p:spPr>
          <a:xfrm>
            <a:off x="625304" y="1141294"/>
            <a:ext cx="7403080" cy="415498"/>
          </a:xfrm>
          <a:prstGeom prst="rect">
            <a:avLst/>
          </a:prstGeom>
        </p:spPr>
        <p:txBody>
          <a:bodyPr wrap="square">
            <a:spAutoFit/>
          </a:bodyPr>
          <a:lstStyle/>
          <a:p>
            <a:pPr algn="just"/>
            <a:r>
              <a:rPr lang="es-ES" sz="1050" dirty="0" smtClean="0">
                <a:latin typeface="Trebuchet MS" panose="020B0603020202020204" pitchFamily="34" charset="0"/>
              </a:rPr>
              <a:t>Los distintos atributos que componen la encuesta de satisfacción realizada por el Consorcio de Transportes, se pueden agrupar en las siguientes dimensiones de servicio.</a:t>
            </a:r>
            <a:endParaRPr lang="es-ES" sz="1050" dirty="0">
              <a:latin typeface="Trebuchet MS" panose="020B0603020202020204" pitchFamily="34" charset="0"/>
            </a:endParaRPr>
          </a:p>
        </p:txBody>
      </p:sp>
      <p:sp>
        <p:nvSpPr>
          <p:cNvPr id="4" name="Marcador de número de diapositiva 3"/>
          <p:cNvSpPr>
            <a:spLocks noGrp="1"/>
          </p:cNvSpPr>
          <p:nvPr>
            <p:ph type="sldNum" sz="quarter" idx="12"/>
          </p:nvPr>
        </p:nvSpPr>
        <p:spPr/>
        <p:txBody>
          <a:bodyPr/>
          <a:lstStyle/>
          <a:p>
            <a:fld id="{1DF55681-7E2B-463B-B7BA-C07D3E18A64C}" type="slidenum">
              <a:rPr lang="es-ES" smtClean="0"/>
              <a:t>10</a:t>
            </a:fld>
            <a:endParaRPr lang="es-ES"/>
          </a:p>
        </p:txBody>
      </p:sp>
    </p:spTree>
    <p:extLst>
      <p:ext uri="{BB962C8B-B14F-4D97-AF65-F5344CB8AC3E}">
        <p14:creationId xmlns:p14="http://schemas.microsoft.com/office/powerpoint/2010/main" val="2089508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2</a:t>
            </a:r>
            <a:r>
              <a:rPr lang="es-ES" sz="1800" dirty="0" smtClean="0">
                <a:latin typeface="Trebuchet MS" panose="020B0603020202020204" pitchFamily="34" charset="0"/>
              </a:rPr>
              <a:t>. SATISFACCIÓN DE LOS USUARIOS CON EL SERVICIO, CONCESIÓN VCM-605</a:t>
            </a:r>
            <a:endParaRPr lang="es-ES" sz="1800" dirty="0">
              <a:latin typeface="Trebuchet MS" panose="020B0603020202020204" pitchFamily="34" charset="0"/>
            </a:endParaRPr>
          </a:p>
        </p:txBody>
      </p:sp>
      <p:sp>
        <p:nvSpPr>
          <p:cNvPr id="7" name="18 Rectángulo"/>
          <p:cNvSpPr/>
          <p:nvPr/>
        </p:nvSpPr>
        <p:spPr>
          <a:xfrm>
            <a:off x="611560" y="692696"/>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POR DIMENSIONES DEL SERVICIO</a:t>
            </a:r>
            <a:endParaRPr lang="es-ES" sz="1200" b="1" u="sng" dirty="0">
              <a:latin typeface="Trebuchet MS" panose="020B0603020202020204" pitchFamily="34" charset="0"/>
            </a:endParaRPr>
          </a:p>
        </p:txBody>
      </p:sp>
      <p:sp>
        <p:nvSpPr>
          <p:cNvPr id="9" name="18 Rectángulo"/>
          <p:cNvSpPr/>
          <p:nvPr/>
        </p:nvSpPr>
        <p:spPr>
          <a:xfrm>
            <a:off x="625304" y="980728"/>
            <a:ext cx="7403080" cy="430887"/>
          </a:xfrm>
          <a:prstGeom prst="rect">
            <a:avLst/>
          </a:prstGeom>
        </p:spPr>
        <p:txBody>
          <a:bodyPr wrap="square">
            <a:spAutoFit/>
          </a:bodyPr>
          <a:lstStyle/>
          <a:p>
            <a:pPr algn="just"/>
            <a:r>
              <a:rPr lang="es-ES" sz="1100" dirty="0" smtClean="0">
                <a:latin typeface="Trebuchet MS" panose="020B0603020202020204" pitchFamily="34" charset="0"/>
              </a:rPr>
              <a:t>La valoración de las distintas dimensiones del servicio en estos años es la siguiente, comparada con la obtenida por el conjunto de empresas del Consorcio de Transportes.</a:t>
            </a:r>
            <a:endParaRPr lang="es-ES" sz="1100" dirty="0">
              <a:latin typeface="Trebuchet MS" panose="020B0603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1151678935"/>
              </p:ext>
            </p:extLst>
          </p:nvPr>
        </p:nvGraphicFramePr>
        <p:xfrm>
          <a:off x="707344" y="1536216"/>
          <a:ext cx="7239000" cy="1473200"/>
        </p:xfrm>
        <a:graphic>
          <a:graphicData uri="http://schemas.openxmlformats.org/drawingml/2006/table">
            <a:tbl>
              <a:tblPr firstRow="1" firstCol="1">
                <a:tableStyleId>{5C22544A-7EE6-4342-B048-85BDC9FD1C3A}</a:tableStyleId>
              </a:tblPr>
              <a:tblGrid>
                <a:gridCol w="1104900">
                  <a:extLst>
                    <a:ext uri="{9D8B030D-6E8A-4147-A177-3AD203B41FA5}">
                      <a16:colId xmlns:a16="http://schemas.microsoft.com/office/drawing/2014/main" val="386095076"/>
                    </a:ext>
                  </a:extLst>
                </a:gridCol>
                <a:gridCol w="800100">
                  <a:extLst>
                    <a:ext uri="{9D8B030D-6E8A-4147-A177-3AD203B41FA5}">
                      <a16:colId xmlns:a16="http://schemas.microsoft.com/office/drawing/2014/main" val="2622015994"/>
                    </a:ext>
                  </a:extLst>
                </a:gridCol>
                <a:gridCol w="762000">
                  <a:extLst>
                    <a:ext uri="{9D8B030D-6E8A-4147-A177-3AD203B41FA5}">
                      <a16:colId xmlns:a16="http://schemas.microsoft.com/office/drawing/2014/main" val="4136320287"/>
                    </a:ext>
                  </a:extLst>
                </a:gridCol>
                <a:gridCol w="762000">
                  <a:extLst>
                    <a:ext uri="{9D8B030D-6E8A-4147-A177-3AD203B41FA5}">
                      <a16:colId xmlns:a16="http://schemas.microsoft.com/office/drawing/2014/main" val="460536400"/>
                    </a:ext>
                  </a:extLst>
                </a:gridCol>
                <a:gridCol w="762000">
                  <a:extLst>
                    <a:ext uri="{9D8B030D-6E8A-4147-A177-3AD203B41FA5}">
                      <a16:colId xmlns:a16="http://schemas.microsoft.com/office/drawing/2014/main" val="3849479204"/>
                    </a:ext>
                  </a:extLst>
                </a:gridCol>
                <a:gridCol w="762000">
                  <a:extLst>
                    <a:ext uri="{9D8B030D-6E8A-4147-A177-3AD203B41FA5}">
                      <a16:colId xmlns:a16="http://schemas.microsoft.com/office/drawing/2014/main" val="3410024366"/>
                    </a:ext>
                  </a:extLst>
                </a:gridCol>
                <a:gridCol w="762000">
                  <a:extLst>
                    <a:ext uri="{9D8B030D-6E8A-4147-A177-3AD203B41FA5}">
                      <a16:colId xmlns:a16="http://schemas.microsoft.com/office/drawing/2014/main" val="1791359644"/>
                    </a:ext>
                  </a:extLst>
                </a:gridCol>
                <a:gridCol w="762000">
                  <a:extLst>
                    <a:ext uri="{9D8B030D-6E8A-4147-A177-3AD203B41FA5}">
                      <a16:colId xmlns:a16="http://schemas.microsoft.com/office/drawing/2014/main" val="1713678331"/>
                    </a:ext>
                  </a:extLst>
                </a:gridCol>
                <a:gridCol w="762000">
                  <a:extLst>
                    <a:ext uri="{9D8B030D-6E8A-4147-A177-3AD203B41FA5}">
                      <a16:colId xmlns:a16="http://schemas.microsoft.com/office/drawing/2014/main" val="1147548835"/>
                    </a:ext>
                  </a:extLst>
                </a:gridCol>
              </a:tblGrid>
              <a:tr h="184150">
                <a:tc>
                  <a:txBody>
                    <a:bodyPr/>
                    <a:lstStyle/>
                    <a:p>
                      <a:pPr algn="l" fontAlgn="b"/>
                      <a:r>
                        <a:rPr lang="es-ES" sz="900" u="none" strike="noStrike">
                          <a:effectLst/>
                          <a:latin typeface="Trebuchet MS" panose="020B0603020202020204" pitchFamily="34" charset="0"/>
                        </a:rPr>
                        <a:t>VCM-605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078296575"/>
                  </a:ext>
                </a:extLst>
              </a:tr>
              <a:tr h="184150">
                <a:tc>
                  <a:txBody>
                    <a:bodyPr/>
                    <a:lstStyle/>
                    <a:p>
                      <a:pPr algn="l" fontAlgn="b"/>
                      <a:r>
                        <a:rPr lang="es-ES" sz="900" u="none" strike="noStrike">
                          <a:effectLst/>
                          <a:latin typeface="Trebuchet MS" panose="020B0603020202020204" pitchFamily="34" charset="0"/>
                        </a:rPr>
                        <a:t>Seguridad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8,51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8,82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8,61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8,49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516124606"/>
                  </a:ext>
                </a:extLst>
              </a:tr>
              <a:tr h="184150">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8,66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8,47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7,85</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836622802"/>
                  </a:ext>
                </a:extLst>
              </a:tr>
              <a:tr h="184150">
                <a:tc>
                  <a:txBody>
                    <a:bodyPr/>
                    <a:lstStyle/>
                    <a:p>
                      <a:pPr algn="l" fontAlgn="b"/>
                      <a:r>
                        <a:rPr lang="es-ES" sz="900" u="none" strike="noStrike">
                          <a:effectLst/>
                          <a:latin typeface="Trebuchet MS" panose="020B0603020202020204" pitchFamily="34" charset="0"/>
                        </a:rPr>
                        <a:t>Confort</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7,95</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493086934"/>
                  </a:ext>
                </a:extLst>
              </a:tr>
              <a:tr h="184150">
                <a:tc>
                  <a:txBody>
                    <a:bodyPr/>
                    <a:lstStyle/>
                    <a:p>
                      <a:pPr algn="l" fontAlgn="b"/>
                      <a:r>
                        <a:rPr lang="es-ES" sz="900" u="none" strike="noStrike">
                          <a:effectLst/>
                          <a:latin typeface="Trebuchet MS" panose="020B0603020202020204" pitchFamily="34" charset="0"/>
                        </a:rPr>
                        <a:t>Información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6,96</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130844933"/>
                  </a:ext>
                </a:extLst>
              </a:tr>
              <a:tr h="184150">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7,61</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861769663"/>
                  </a:ext>
                </a:extLst>
              </a:tr>
              <a:tr h="184150">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7,53</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331069387"/>
                  </a:ext>
                </a:extLst>
              </a:tr>
              <a:tr h="184150">
                <a:tc>
                  <a:txBody>
                    <a:bodyPr/>
                    <a:lstStyle/>
                    <a:p>
                      <a:pPr algn="l" fontAlgn="b"/>
                      <a:r>
                        <a:rPr lang="es-ES" sz="900" u="none" strike="noStrike" dirty="0">
                          <a:effectLst/>
                          <a:latin typeface="Trebuchet MS" panose="020B0603020202020204" pitchFamily="34" charset="0"/>
                        </a:rPr>
                        <a:t>Medio Ambiente</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7,41</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808113630"/>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808250734"/>
              </p:ext>
            </p:extLst>
          </p:nvPr>
        </p:nvGraphicFramePr>
        <p:xfrm>
          <a:off x="707344" y="3120392"/>
          <a:ext cx="7239000" cy="1473200"/>
        </p:xfrm>
        <a:graphic>
          <a:graphicData uri="http://schemas.openxmlformats.org/drawingml/2006/table">
            <a:tbl>
              <a:tblPr firstRow="1" firstCol="1">
                <a:tableStyleId>{21E4AEA4-8DFA-4A89-87EB-49C32662AFE0}</a:tableStyleId>
              </a:tblPr>
              <a:tblGrid>
                <a:gridCol w="1104900">
                  <a:extLst>
                    <a:ext uri="{9D8B030D-6E8A-4147-A177-3AD203B41FA5}">
                      <a16:colId xmlns:a16="http://schemas.microsoft.com/office/drawing/2014/main" val="2961195163"/>
                    </a:ext>
                  </a:extLst>
                </a:gridCol>
                <a:gridCol w="800100">
                  <a:extLst>
                    <a:ext uri="{9D8B030D-6E8A-4147-A177-3AD203B41FA5}">
                      <a16:colId xmlns:a16="http://schemas.microsoft.com/office/drawing/2014/main" val="205906607"/>
                    </a:ext>
                  </a:extLst>
                </a:gridCol>
                <a:gridCol w="762000">
                  <a:extLst>
                    <a:ext uri="{9D8B030D-6E8A-4147-A177-3AD203B41FA5}">
                      <a16:colId xmlns:a16="http://schemas.microsoft.com/office/drawing/2014/main" val="845693807"/>
                    </a:ext>
                  </a:extLst>
                </a:gridCol>
                <a:gridCol w="762000">
                  <a:extLst>
                    <a:ext uri="{9D8B030D-6E8A-4147-A177-3AD203B41FA5}">
                      <a16:colId xmlns:a16="http://schemas.microsoft.com/office/drawing/2014/main" val="414295351"/>
                    </a:ext>
                  </a:extLst>
                </a:gridCol>
                <a:gridCol w="762000">
                  <a:extLst>
                    <a:ext uri="{9D8B030D-6E8A-4147-A177-3AD203B41FA5}">
                      <a16:colId xmlns:a16="http://schemas.microsoft.com/office/drawing/2014/main" val="4212902702"/>
                    </a:ext>
                  </a:extLst>
                </a:gridCol>
                <a:gridCol w="762000">
                  <a:extLst>
                    <a:ext uri="{9D8B030D-6E8A-4147-A177-3AD203B41FA5}">
                      <a16:colId xmlns:a16="http://schemas.microsoft.com/office/drawing/2014/main" val="2353560578"/>
                    </a:ext>
                  </a:extLst>
                </a:gridCol>
                <a:gridCol w="762000">
                  <a:extLst>
                    <a:ext uri="{9D8B030D-6E8A-4147-A177-3AD203B41FA5}">
                      <a16:colId xmlns:a16="http://schemas.microsoft.com/office/drawing/2014/main" val="3417901275"/>
                    </a:ext>
                  </a:extLst>
                </a:gridCol>
                <a:gridCol w="762000">
                  <a:extLst>
                    <a:ext uri="{9D8B030D-6E8A-4147-A177-3AD203B41FA5}">
                      <a16:colId xmlns:a16="http://schemas.microsoft.com/office/drawing/2014/main" val="3971661453"/>
                    </a:ext>
                  </a:extLst>
                </a:gridCol>
                <a:gridCol w="762000">
                  <a:extLst>
                    <a:ext uri="{9D8B030D-6E8A-4147-A177-3AD203B41FA5}">
                      <a16:colId xmlns:a16="http://schemas.microsoft.com/office/drawing/2014/main" val="3291963052"/>
                    </a:ext>
                  </a:extLst>
                </a:gridCol>
              </a:tblGrid>
              <a:tr h="184150">
                <a:tc>
                  <a:txBody>
                    <a:bodyPr/>
                    <a:lstStyle/>
                    <a:p>
                      <a:pPr algn="l" fontAlgn="b"/>
                      <a:r>
                        <a:rPr lang="es-ES" sz="900" u="none" strike="noStrike">
                          <a:effectLst/>
                          <a:latin typeface="Trebuchet MS" panose="020B0603020202020204" pitchFamily="34" charset="0"/>
                        </a:rPr>
                        <a:t>Red Interurbanos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78260137"/>
                  </a:ext>
                </a:extLst>
              </a:tr>
              <a:tr h="184150">
                <a:tc>
                  <a:txBody>
                    <a:bodyPr/>
                    <a:lstStyle/>
                    <a:p>
                      <a:pPr algn="l" fontAlgn="b"/>
                      <a:r>
                        <a:rPr lang="es-ES" sz="900" u="none" strike="noStrike" dirty="0">
                          <a:effectLst/>
                          <a:latin typeface="Trebuchet MS" panose="020B0603020202020204" pitchFamily="34" charset="0"/>
                        </a:rPr>
                        <a:t>Seguridad</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8,39</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943792237"/>
                  </a:ext>
                </a:extLst>
              </a:tr>
              <a:tr h="184150">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24872166"/>
                  </a:ext>
                </a:extLst>
              </a:tr>
              <a:tr h="184150">
                <a:tc>
                  <a:txBody>
                    <a:bodyPr/>
                    <a:lstStyle/>
                    <a:p>
                      <a:pPr algn="l" fontAlgn="b"/>
                      <a:r>
                        <a:rPr lang="es-ES" sz="900" u="none" strike="noStrike">
                          <a:effectLst/>
                          <a:latin typeface="Trebuchet MS" panose="020B0603020202020204" pitchFamily="34" charset="0"/>
                        </a:rPr>
                        <a:t>Confort</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14501420"/>
                  </a:ext>
                </a:extLst>
              </a:tr>
              <a:tr h="184150">
                <a:tc>
                  <a:txBody>
                    <a:bodyPr/>
                    <a:lstStyle/>
                    <a:p>
                      <a:pPr algn="l" fontAlgn="b"/>
                      <a:r>
                        <a:rPr lang="es-ES" sz="900" u="none" strike="noStrike">
                          <a:effectLst/>
                          <a:latin typeface="Trebuchet MS" panose="020B0603020202020204" pitchFamily="34" charset="0"/>
                        </a:rPr>
                        <a:t>Información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6,96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734870868"/>
                  </a:ext>
                </a:extLst>
              </a:tr>
              <a:tr h="184150">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6,74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515986154"/>
                  </a:ext>
                </a:extLst>
              </a:tr>
              <a:tr h="184150">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966530142"/>
                  </a:ext>
                </a:extLst>
              </a:tr>
              <a:tr h="184150">
                <a:tc>
                  <a:txBody>
                    <a:bodyPr/>
                    <a:lstStyle/>
                    <a:p>
                      <a:pPr algn="l" fontAlgn="b"/>
                      <a:r>
                        <a:rPr lang="es-ES" sz="900" u="none" strike="noStrike">
                          <a:effectLst/>
                          <a:latin typeface="Trebuchet MS" panose="020B0603020202020204" pitchFamily="34" charset="0"/>
                        </a:rPr>
                        <a:t>Medio Ambiente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6,89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050686211"/>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637238893"/>
              </p:ext>
            </p:extLst>
          </p:nvPr>
        </p:nvGraphicFramePr>
        <p:xfrm>
          <a:off x="707344" y="4704568"/>
          <a:ext cx="7239000" cy="1473200"/>
        </p:xfrm>
        <a:graphic>
          <a:graphicData uri="http://schemas.openxmlformats.org/drawingml/2006/table">
            <a:tbl>
              <a:tblPr firstRow="1" firstCol="1">
                <a:tableStyleId>{F5AB1C69-6EDB-4FF4-983F-18BD219EF322}</a:tableStyleId>
              </a:tblPr>
              <a:tblGrid>
                <a:gridCol w="1104900">
                  <a:extLst>
                    <a:ext uri="{9D8B030D-6E8A-4147-A177-3AD203B41FA5}">
                      <a16:colId xmlns:a16="http://schemas.microsoft.com/office/drawing/2014/main" val="3863477223"/>
                    </a:ext>
                  </a:extLst>
                </a:gridCol>
                <a:gridCol w="800100">
                  <a:extLst>
                    <a:ext uri="{9D8B030D-6E8A-4147-A177-3AD203B41FA5}">
                      <a16:colId xmlns:a16="http://schemas.microsoft.com/office/drawing/2014/main" val="2717825547"/>
                    </a:ext>
                  </a:extLst>
                </a:gridCol>
                <a:gridCol w="762000">
                  <a:extLst>
                    <a:ext uri="{9D8B030D-6E8A-4147-A177-3AD203B41FA5}">
                      <a16:colId xmlns:a16="http://schemas.microsoft.com/office/drawing/2014/main" val="1357191700"/>
                    </a:ext>
                  </a:extLst>
                </a:gridCol>
                <a:gridCol w="762000">
                  <a:extLst>
                    <a:ext uri="{9D8B030D-6E8A-4147-A177-3AD203B41FA5}">
                      <a16:colId xmlns:a16="http://schemas.microsoft.com/office/drawing/2014/main" val="2673545682"/>
                    </a:ext>
                  </a:extLst>
                </a:gridCol>
                <a:gridCol w="762000">
                  <a:extLst>
                    <a:ext uri="{9D8B030D-6E8A-4147-A177-3AD203B41FA5}">
                      <a16:colId xmlns:a16="http://schemas.microsoft.com/office/drawing/2014/main" val="1032984403"/>
                    </a:ext>
                  </a:extLst>
                </a:gridCol>
                <a:gridCol w="762000">
                  <a:extLst>
                    <a:ext uri="{9D8B030D-6E8A-4147-A177-3AD203B41FA5}">
                      <a16:colId xmlns:a16="http://schemas.microsoft.com/office/drawing/2014/main" val="278559022"/>
                    </a:ext>
                  </a:extLst>
                </a:gridCol>
                <a:gridCol w="762000">
                  <a:extLst>
                    <a:ext uri="{9D8B030D-6E8A-4147-A177-3AD203B41FA5}">
                      <a16:colId xmlns:a16="http://schemas.microsoft.com/office/drawing/2014/main" val="2336335750"/>
                    </a:ext>
                  </a:extLst>
                </a:gridCol>
                <a:gridCol w="762000">
                  <a:extLst>
                    <a:ext uri="{9D8B030D-6E8A-4147-A177-3AD203B41FA5}">
                      <a16:colId xmlns:a16="http://schemas.microsoft.com/office/drawing/2014/main" val="341481512"/>
                    </a:ext>
                  </a:extLst>
                </a:gridCol>
                <a:gridCol w="762000">
                  <a:extLst>
                    <a:ext uri="{9D8B030D-6E8A-4147-A177-3AD203B41FA5}">
                      <a16:colId xmlns:a16="http://schemas.microsoft.com/office/drawing/2014/main" val="402349730"/>
                    </a:ext>
                  </a:extLst>
                </a:gridCol>
              </a:tblGrid>
              <a:tr h="184150">
                <a:tc>
                  <a:txBody>
                    <a:bodyPr/>
                    <a:lstStyle/>
                    <a:p>
                      <a:pPr algn="l" fontAlgn="b"/>
                      <a:r>
                        <a:rPr lang="es-ES" sz="900" u="none" strike="noStrike">
                          <a:effectLst/>
                          <a:latin typeface="Trebuchet MS" panose="020B0603020202020204" pitchFamily="34" charset="0"/>
                        </a:rPr>
                        <a:t>Variación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02305406"/>
                  </a:ext>
                </a:extLst>
              </a:tr>
              <a:tr h="184150">
                <a:tc>
                  <a:txBody>
                    <a:bodyPr/>
                    <a:lstStyle/>
                    <a:p>
                      <a:pPr algn="l" fontAlgn="b"/>
                      <a:r>
                        <a:rPr lang="es-ES" sz="900" u="none" strike="noStrike">
                          <a:effectLst/>
                          <a:latin typeface="Trebuchet MS" panose="020B0603020202020204" pitchFamily="34" charset="0"/>
                        </a:rPr>
                        <a:t>Seguridad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288736699"/>
                  </a:ext>
                </a:extLst>
              </a:tr>
              <a:tr h="184150">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0,64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133410737"/>
                  </a:ext>
                </a:extLst>
              </a:tr>
              <a:tr h="184150">
                <a:tc>
                  <a:txBody>
                    <a:bodyPr/>
                    <a:lstStyle/>
                    <a:p>
                      <a:pPr algn="l" fontAlgn="b"/>
                      <a:r>
                        <a:rPr lang="es-ES" sz="900" u="none" strike="noStrike">
                          <a:effectLst/>
                          <a:latin typeface="Trebuchet MS" panose="020B0603020202020204" pitchFamily="34" charset="0"/>
                        </a:rPr>
                        <a:t>Confort</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865599319"/>
                  </a:ext>
                </a:extLst>
              </a:tr>
              <a:tr h="184150">
                <a:tc>
                  <a:txBody>
                    <a:bodyPr/>
                    <a:lstStyle/>
                    <a:p>
                      <a:pPr algn="l" fontAlgn="b"/>
                      <a:r>
                        <a:rPr lang="es-ES" sz="900" u="none" strike="noStrike">
                          <a:effectLst/>
                          <a:latin typeface="Trebuchet MS" panose="020B0603020202020204" pitchFamily="34" charset="0"/>
                        </a:rPr>
                        <a:t>Información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0,65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069288990"/>
                  </a:ext>
                </a:extLst>
              </a:tr>
              <a:tr h="184150">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0,92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0,88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612883460"/>
                  </a:ext>
                </a:extLst>
              </a:tr>
              <a:tr h="184150">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93556618"/>
                  </a:ext>
                </a:extLst>
              </a:tr>
              <a:tr h="184150">
                <a:tc>
                  <a:txBody>
                    <a:bodyPr/>
                    <a:lstStyle/>
                    <a:p>
                      <a:pPr algn="l" fontAlgn="b"/>
                      <a:r>
                        <a:rPr lang="es-ES" sz="900" u="none" strike="noStrike">
                          <a:effectLst/>
                          <a:latin typeface="Trebuchet MS" panose="020B0603020202020204" pitchFamily="34" charset="0"/>
                        </a:rPr>
                        <a:t>Medio Ambiente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0,61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-0,86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115035324"/>
                  </a:ext>
                </a:extLst>
              </a:tr>
            </a:tbl>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11</a:t>
            </a:fld>
            <a:endParaRPr lang="es-ES"/>
          </a:p>
        </p:txBody>
      </p:sp>
    </p:spTree>
    <p:extLst>
      <p:ext uri="{BB962C8B-B14F-4D97-AF65-F5344CB8AC3E}">
        <p14:creationId xmlns:p14="http://schemas.microsoft.com/office/powerpoint/2010/main" val="3668237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2</a:t>
            </a:r>
            <a:r>
              <a:rPr lang="es-ES" sz="1800" dirty="0" smtClean="0">
                <a:latin typeface="Trebuchet MS" panose="020B0603020202020204" pitchFamily="34" charset="0"/>
              </a:rPr>
              <a:t>. SATISFACCIÓN DE LOS USUARIOS CON EL SERVICIO, CONCESIÓN VCM-605</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EVOLUCIÓN DE LA SATISFACCIÓN RESPECTO AL AÑO ANTERIOR</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255549554"/>
              </p:ext>
            </p:extLst>
          </p:nvPr>
        </p:nvGraphicFramePr>
        <p:xfrm>
          <a:off x="743149" y="1196752"/>
          <a:ext cx="6781177" cy="1224135"/>
        </p:xfrm>
        <a:graphic>
          <a:graphicData uri="http://schemas.openxmlformats.org/drawingml/2006/table">
            <a:tbl>
              <a:tblPr firstRow="1" firstCol="1">
                <a:tableStyleId>{5C22544A-7EE6-4342-B048-85BDC9FD1C3A}</a:tableStyleId>
              </a:tblPr>
              <a:tblGrid>
                <a:gridCol w="1522753">
                  <a:extLst>
                    <a:ext uri="{9D8B030D-6E8A-4147-A177-3AD203B41FA5}">
                      <a16:colId xmlns:a16="http://schemas.microsoft.com/office/drawing/2014/main" val="1129434340"/>
                    </a:ext>
                  </a:extLst>
                </a:gridCol>
                <a:gridCol w="657303">
                  <a:extLst>
                    <a:ext uri="{9D8B030D-6E8A-4147-A177-3AD203B41FA5}">
                      <a16:colId xmlns:a16="http://schemas.microsoft.com/office/drawing/2014/main" val="2395182984"/>
                    </a:ext>
                  </a:extLst>
                </a:gridCol>
                <a:gridCol w="657303">
                  <a:extLst>
                    <a:ext uri="{9D8B030D-6E8A-4147-A177-3AD203B41FA5}">
                      <a16:colId xmlns:a16="http://schemas.microsoft.com/office/drawing/2014/main" val="1355050260"/>
                    </a:ext>
                  </a:extLst>
                </a:gridCol>
                <a:gridCol w="657303">
                  <a:extLst>
                    <a:ext uri="{9D8B030D-6E8A-4147-A177-3AD203B41FA5}">
                      <a16:colId xmlns:a16="http://schemas.microsoft.com/office/drawing/2014/main" val="523573447"/>
                    </a:ext>
                  </a:extLst>
                </a:gridCol>
                <a:gridCol w="657303">
                  <a:extLst>
                    <a:ext uri="{9D8B030D-6E8A-4147-A177-3AD203B41FA5}">
                      <a16:colId xmlns:a16="http://schemas.microsoft.com/office/drawing/2014/main" val="134730547"/>
                    </a:ext>
                  </a:extLst>
                </a:gridCol>
                <a:gridCol w="657303">
                  <a:extLst>
                    <a:ext uri="{9D8B030D-6E8A-4147-A177-3AD203B41FA5}">
                      <a16:colId xmlns:a16="http://schemas.microsoft.com/office/drawing/2014/main" val="2518439812"/>
                    </a:ext>
                  </a:extLst>
                </a:gridCol>
                <a:gridCol w="657303">
                  <a:extLst>
                    <a:ext uri="{9D8B030D-6E8A-4147-A177-3AD203B41FA5}">
                      <a16:colId xmlns:a16="http://schemas.microsoft.com/office/drawing/2014/main" val="3474635339"/>
                    </a:ext>
                  </a:extLst>
                </a:gridCol>
                <a:gridCol w="657303">
                  <a:extLst>
                    <a:ext uri="{9D8B030D-6E8A-4147-A177-3AD203B41FA5}">
                      <a16:colId xmlns:a16="http://schemas.microsoft.com/office/drawing/2014/main" val="2840822508"/>
                    </a:ext>
                  </a:extLst>
                </a:gridCol>
                <a:gridCol w="657303">
                  <a:extLst>
                    <a:ext uri="{9D8B030D-6E8A-4147-A177-3AD203B41FA5}">
                      <a16:colId xmlns:a16="http://schemas.microsoft.com/office/drawing/2014/main" val="887612205"/>
                    </a:ext>
                  </a:extLst>
                </a:gridCol>
              </a:tblGrid>
              <a:tr h="244827">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966441658"/>
                  </a:ext>
                </a:extLst>
              </a:tr>
              <a:tr h="244827">
                <a:tc>
                  <a:txBody>
                    <a:bodyPr/>
                    <a:lstStyle/>
                    <a:p>
                      <a:pPr algn="l" fontAlgn="ctr"/>
                      <a:r>
                        <a:rPr lang="es-ES" sz="900" u="none" strike="noStrike">
                          <a:effectLst/>
                          <a:latin typeface="Trebuchet MS" panose="020B0603020202020204" pitchFamily="34" charset="0"/>
                        </a:rPr>
                        <a:t>Ha mejorado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21,10%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29,70%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23,40%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15,70%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17,00%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13,30%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15,60%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31,60%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327409240"/>
                  </a:ext>
                </a:extLst>
              </a:tr>
              <a:tr h="244827">
                <a:tc>
                  <a:txBody>
                    <a:bodyPr/>
                    <a:lstStyle/>
                    <a:p>
                      <a:pPr algn="l" fontAlgn="ctr"/>
                      <a:r>
                        <a:rPr lang="es-ES" sz="900" u="none" strike="noStrike">
                          <a:effectLst/>
                          <a:latin typeface="Trebuchet MS" panose="020B0603020202020204" pitchFamily="34" charset="0"/>
                        </a:rPr>
                        <a:t>Sigue igual</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66,40%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65,30%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71,90%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67,70%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50,50%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44,40%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58,50%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47863049"/>
                  </a:ext>
                </a:extLst>
              </a:tr>
              <a:tr h="244827">
                <a:tc>
                  <a:txBody>
                    <a:bodyPr/>
                    <a:lstStyle/>
                    <a:p>
                      <a:pPr algn="l" fontAlgn="ctr"/>
                      <a:r>
                        <a:rPr lang="es-ES" sz="900" u="none" strike="noStrike">
                          <a:effectLst/>
                          <a:latin typeface="Trebuchet MS" panose="020B0603020202020204" pitchFamily="34" charset="0"/>
                        </a:rPr>
                        <a:t>Ha empeorado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28,70%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34,00%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5,40%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111215358"/>
                  </a:ext>
                </a:extLst>
              </a:tr>
              <a:tr h="244827">
                <a:tc>
                  <a:txBody>
                    <a:bodyPr/>
                    <a:lstStyle/>
                    <a:p>
                      <a:pPr algn="l" fontAlgn="ctr"/>
                      <a:r>
                        <a:rPr lang="es-ES" sz="900" u="none" strike="noStrike">
                          <a:effectLst/>
                          <a:latin typeface="Trebuchet MS" panose="020B0603020202020204" pitchFamily="34" charset="0"/>
                        </a:rPr>
                        <a:t>Ns/Nc</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dirty="0">
                          <a:effectLst/>
                          <a:latin typeface="Trebuchet MS" panose="020B0603020202020204" pitchFamily="34" charset="0"/>
                        </a:rPr>
                        <a:t>9,10%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10,20%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4,60%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44732572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834421267"/>
              </p:ext>
            </p:extLst>
          </p:nvPr>
        </p:nvGraphicFramePr>
        <p:xfrm>
          <a:off x="692109" y="3430462"/>
          <a:ext cx="6832219" cy="1121060"/>
        </p:xfrm>
        <a:graphic>
          <a:graphicData uri="http://schemas.openxmlformats.org/drawingml/2006/table">
            <a:tbl>
              <a:tblPr firstRow="1" firstCol="1">
                <a:tableStyleId>{5C22544A-7EE6-4342-B048-85BDC9FD1C3A}</a:tableStyleId>
              </a:tblPr>
              <a:tblGrid>
                <a:gridCol w="1235859">
                  <a:extLst>
                    <a:ext uri="{9D8B030D-6E8A-4147-A177-3AD203B41FA5}">
                      <a16:colId xmlns:a16="http://schemas.microsoft.com/office/drawing/2014/main" val="1266869854"/>
                    </a:ext>
                  </a:extLst>
                </a:gridCol>
                <a:gridCol w="699545">
                  <a:extLst>
                    <a:ext uri="{9D8B030D-6E8A-4147-A177-3AD203B41FA5}">
                      <a16:colId xmlns:a16="http://schemas.microsoft.com/office/drawing/2014/main" val="1439781857"/>
                    </a:ext>
                  </a:extLst>
                </a:gridCol>
                <a:gridCol w="699545">
                  <a:extLst>
                    <a:ext uri="{9D8B030D-6E8A-4147-A177-3AD203B41FA5}">
                      <a16:colId xmlns:a16="http://schemas.microsoft.com/office/drawing/2014/main" val="1046337216"/>
                    </a:ext>
                  </a:extLst>
                </a:gridCol>
                <a:gridCol w="699545">
                  <a:extLst>
                    <a:ext uri="{9D8B030D-6E8A-4147-A177-3AD203B41FA5}">
                      <a16:colId xmlns:a16="http://schemas.microsoft.com/office/drawing/2014/main" val="2527669545"/>
                    </a:ext>
                  </a:extLst>
                </a:gridCol>
                <a:gridCol w="699545">
                  <a:extLst>
                    <a:ext uri="{9D8B030D-6E8A-4147-A177-3AD203B41FA5}">
                      <a16:colId xmlns:a16="http://schemas.microsoft.com/office/drawing/2014/main" val="3945147447"/>
                    </a:ext>
                  </a:extLst>
                </a:gridCol>
                <a:gridCol w="699545">
                  <a:extLst>
                    <a:ext uri="{9D8B030D-6E8A-4147-A177-3AD203B41FA5}">
                      <a16:colId xmlns:a16="http://schemas.microsoft.com/office/drawing/2014/main" val="1928960178"/>
                    </a:ext>
                  </a:extLst>
                </a:gridCol>
                <a:gridCol w="699545">
                  <a:extLst>
                    <a:ext uri="{9D8B030D-6E8A-4147-A177-3AD203B41FA5}">
                      <a16:colId xmlns:a16="http://schemas.microsoft.com/office/drawing/2014/main" val="3512425846"/>
                    </a:ext>
                  </a:extLst>
                </a:gridCol>
                <a:gridCol w="699545">
                  <a:extLst>
                    <a:ext uri="{9D8B030D-6E8A-4147-A177-3AD203B41FA5}">
                      <a16:colId xmlns:a16="http://schemas.microsoft.com/office/drawing/2014/main" val="1383468127"/>
                    </a:ext>
                  </a:extLst>
                </a:gridCol>
                <a:gridCol w="699545">
                  <a:extLst>
                    <a:ext uri="{9D8B030D-6E8A-4147-A177-3AD203B41FA5}">
                      <a16:colId xmlns:a16="http://schemas.microsoft.com/office/drawing/2014/main" val="3505844381"/>
                    </a:ext>
                  </a:extLst>
                </a:gridCol>
              </a:tblGrid>
              <a:tr h="224212">
                <a:tc>
                  <a:txBody>
                    <a:bodyPr/>
                    <a:lstStyle/>
                    <a:p>
                      <a:pPr algn="l" fontAlgn="b"/>
                      <a:endParaRPr lang="es-ES" sz="11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182115631"/>
                  </a:ext>
                </a:extLst>
              </a:tr>
              <a:tr h="224212">
                <a:tc>
                  <a:txBody>
                    <a:bodyPr/>
                    <a:lstStyle/>
                    <a:p>
                      <a:pPr algn="l" fontAlgn="b"/>
                      <a:r>
                        <a:rPr lang="es-ES" sz="900" u="none" strike="noStrike">
                          <a:effectLst/>
                          <a:latin typeface="Trebuchet MS" panose="020B0603020202020204" pitchFamily="34" charset="0"/>
                        </a:rPr>
                        <a:t>Leales actuales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62,60%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66,00%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63,20%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57,30%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53,80%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56,30%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59,20%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682654746"/>
                  </a:ext>
                </a:extLst>
              </a:tr>
              <a:tr h="224212">
                <a:tc>
                  <a:txBody>
                    <a:bodyPr/>
                    <a:lstStyle/>
                    <a:p>
                      <a:pPr algn="l" fontAlgn="b"/>
                      <a:r>
                        <a:rPr lang="es-ES" sz="900" u="none" strike="noStrike">
                          <a:effectLst/>
                          <a:latin typeface="Trebuchet MS" panose="020B0603020202020204" pitchFamily="34" charset="0"/>
                        </a:rPr>
                        <a:t>Leales potenciales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13,07%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27,30%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23,00%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14,30%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30,60%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26,70%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28,50%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20,60%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031013415"/>
                  </a:ext>
                </a:extLst>
              </a:tr>
              <a:tr h="224212">
                <a:tc>
                  <a:txBody>
                    <a:bodyPr/>
                    <a:lstStyle/>
                    <a:p>
                      <a:pPr algn="l" fontAlgn="b"/>
                      <a:r>
                        <a:rPr lang="es-ES" sz="900" u="none" strike="noStrike">
                          <a:effectLst/>
                          <a:latin typeface="Trebuchet MS" panose="020B0603020202020204" pitchFamily="34" charset="0"/>
                        </a:rPr>
                        <a:t>Indecisos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11,73%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18,70%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14,50%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764512430"/>
                  </a:ext>
                </a:extLst>
              </a:tr>
              <a:tr h="224212">
                <a:tc>
                  <a:txBody>
                    <a:bodyPr/>
                    <a:lstStyle/>
                    <a:p>
                      <a:pPr algn="l" fontAlgn="b"/>
                      <a:r>
                        <a:rPr lang="es-ES" sz="900" u="none" strike="noStrike">
                          <a:effectLst/>
                          <a:latin typeface="Trebuchet MS" panose="020B0603020202020204" pitchFamily="34" charset="0"/>
                        </a:rPr>
                        <a:t>Cautivos desleales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9,10%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14,10%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13,20%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5,60%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038578535"/>
                  </a:ext>
                </a:extLst>
              </a:tr>
            </a:tbl>
          </a:graphicData>
        </a:graphic>
      </p:graphicFrame>
      <p:sp>
        <p:nvSpPr>
          <p:cNvPr id="9" name="18 Rectángulo"/>
          <p:cNvSpPr/>
          <p:nvPr/>
        </p:nvSpPr>
        <p:spPr>
          <a:xfrm>
            <a:off x="631016" y="301299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TIPIFICACIÓN DEL PERFIL DEL USUARIO</a:t>
            </a:r>
            <a:endParaRPr lang="es-ES" sz="1200" b="1" u="sng" dirty="0">
              <a:latin typeface="Trebuchet MS" panose="020B0603020202020204" pitchFamily="34" charset="0"/>
            </a:endParaRPr>
          </a:p>
        </p:txBody>
      </p:sp>
      <p:sp>
        <p:nvSpPr>
          <p:cNvPr id="10" name="18 Rectángulo"/>
          <p:cNvSpPr/>
          <p:nvPr/>
        </p:nvSpPr>
        <p:spPr>
          <a:xfrm>
            <a:off x="631016" y="4869160"/>
            <a:ext cx="7469376" cy="1277273"/>
          </a:xfrm>
          <a:prstGeom prst="rect">
            <a:avLst/>
          </a:prstGeom>
        </p:spPr>
        <p:txBody>
          <a:bodyPr wrap="square">
            <a:spAutoFit/>
          </a:bodyPr>
          <a:lstStyle/>
          <a:p>
            <a:pPr algn="just"/>
            <a:r>
              <a:rPr lang="es-ES" sz="1100" dirty="0" smtClean="0">
                <a:latin typeface="Trebuchet MS" panose="020B0603020202020204" pitchFamily="34" charset="0"/>
              </a:rPr>
              <a:t>La concesión VCM-605 tiene un usuario con un perfil altamente leal, porcentaje que ha ido mejorando a lo largo de los años, gracias al buen servicio que se le ofrece. </a:t>
            </a:r>
          </a:p>
          <a:p>
            <a:pPr algn="just"/>
            <a:endParaRPr lang="es-ES" sz="1100" dirty="0" smtClean="0">
              <a:latin typeface="Trebuchet MS" panose="020B0603020202020204" pitchFamily="34" charset="0"/>
            </a:endParaRPr>
          </a:p>
          <a:p>
            <a:pPr algn="just"/>
            <a:r>
              <a:rPr lang="es-ES" sz="1100" dirty="0" smtClean="0">
                <a:latin typeface="Trebuchet MS" panose="020B0603020202020204" pitchFamily="34" charset="0"/>
              </a:rPr>
              <a:t>Disminuye, hasta ser prácticamente irrelevante el perfil de usuarios cautivos desleales.</a:t>
            </a:r>
          </a:p>
          <a:p>
            <a:pPr algn="just"/>
            <a:endParaRPr lang="es-ES" sz="1100" dirty="0" smtClean="0">
              <a:latin typeface="Trebuchet MS" panose="020B0603020202020204" pitchFamily="34" charset="0"/>
            </a:endParaRPr>
          </a:p>
          <a:p>
            <a:pPr algn="just"/>
            <a:r>
              <a:rPr lang="es-ES" sz="1100" dirty="0" smtClean="0">
                <a:latin typeface="Trebuchet MS" panose="020B0603020202020204" pitchFamily="34" charset="0"/>
              </a:rPr>
              <a:t>En el último año, hay un crecimiento de usuarios indecisos (posiblemente motivados por el tema de la pandemia) que debemos captar y convertirlos en leales potenciales.</a:t>
            </a:r>
            <a:endParaRPr lang="es-ES" sz="1100" dirty="0">
              <a:latin typeface="Trebuchet MS" panose="020B0603020202020204" pitchFamily="34" charset="0"/>
            </a:endParaRPr>
          </a:p>
        </p:txBody>
      </p:sp>
      <p:sp>
        <p:nvSpPr>
          <p:cNvPr id="5" name="Marcador de número de diapositiva 4"/>
          <p:cNvSpPr>
            <a:spLocks noGrp="1"/>
          </p:cNvSpPr>
          <p:nvPr>
            <p:ph type="sldNum" sz="quarter" idx="12"/>
          </p:nvPr>
        </p:nvSpPr>
        <p:spPr/>
        <p:txBody>
          <a:bodyPr/>
          <a:lstStyle/>
          <a:p>
            <a:fld id="{1DF55681-7E2B-463B-B7BA-C07D3E18A64C}" type="slidenum">
              <a:rPr lang="es-ES" smtClean="0"/>
              <a:t>12</a:t>
            </a:fld>
            <a:endParaRPr lang="es-ES"/>
          </a:p>
        </p:txBody>
      </p:sp>
    </p:spTree>
    <p:extLst>
      <p:ext uri="{BB962C8B-B14F-4D97-AF65-F5344CB8AC3E}">
        <p14:creationId xmlns:p14="http://schemas.microsoft.com/office/powerpoint/2010/main" val="3575764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3. SATISFACCIÓN DE LOS USUARIOS CON EL SERVICIO, CONCESIÓN URCM-152</a:t>
            </a:r>
            <a:endParaRPr lang="es-ES" sz="1800" dirty="0">
              <a:latin typeface="Trebuchet MS" panose="020B0603020202020204" pitchFamily="34" charset="0"/>
            </a:endParaRPr>
          </a:p>
        </p:txBody>
      </p:sp>
      <p:sp>
        <p:nvSpPr>
          <p:cNvPr id="7" name="18 Rectángulo"/>
          <p:cNvSpPr/>
          <p:nvPr/>
        </p:nvSpPr>
        <p:spPr>
          <a:xfrm>
            <a:off x="611560" y="789672"/>
            <a:ext cx="7704856" cy="600164"/>
          </a:xfrm>
          <a:prstGeom prst="rect">
            <a:avLst/>
          </a:prstGeom>
        </p:spPr>
        <p:txBody>
          <a:bodyPr wrap="square">
            <a:spAutoFit/>
          </a:bodyPr>
          <a:lstStyle/>
          <a:p>
            <a:pPr algn="just"/>
            <a:r>
              <a:rPr lang="es-ES" sz="1100" dirty="0" smtClean="0">
                <a:latin typeface="Trebuchet MS" panose="020B0603020202020204" pitchFamily="34" charset="0"/>
              </a:rPr>
              <a:t>En la siguiente tabla podemos ver la evolución de cada uno de los atributos que se valoran en las encuestas a lo largo de los años, tanto para la concesión URCM-152 como para el conjunto de la red de transporte por carretera de la Comunidad de Madrid.</a:t>
            </a:r>
            <a:endParaRPr lang="es-ES" sz="1100" dirty="0">
              <a:latin typeface="Trebuchet MS" panose="020B0603020202020204" pitchFamily="34" charset="0"/>
            </a:endParaRPr>
          </a:p>
        </p:txBody>
      </p:sp>
      <p:sp>
        <p:nvSpPr>
          <p:cNvPr id="3" name="Marcador de número de diapositiva 2"/>
          <p:cNvSpPr>
            <a:spLocks noGrp="1"/>
          </p:cNvSpPr>
          <p:nvPr>
            <p:ph type="sldNum" sz="quarter" idx="12"/>
          </p:nvPr>
        </p:nvSpPr>
        <p:spPr/>
        <p:txBody>
          <a:bodyPr/>
          <a:lstStyle/>
          <a:p>
            <a:fld id="{1DF55681-7E2B-463B-B7BA-C07D3E18A64C}" type="slidenum">
              <a:rPr lang="es-ES" smtClean="0"/>
              <a:t>13</a:t>
            </a:fld>
            <a:endParaRPr lang="es-ES"/>
          </a:p>
        </p:txBody>
      </p:sp>
      <p:pic>
        <p:nvPicPr>
          <p:cNvPr id="10" name="Imagen 9"/>
          <p:cNvPicPr>
            <a:picLocks noChangeAspect="1"/>
          </p:cNvPicPr>
          <p:nvPr/>
        </p:nvPicPr>
        <p:blipFill>
          <a:blip r:embed="rId2"/>
          <a:stretch>
            <a:fillRect/>
          </a:stretch>
        </p:blipFill>
        <p:spPr>
          <a:xfrm>
            <a:off x="438139" y="1340768"/>
            <a:ext cx="8022293" cy="5063500"/>
          </a:xfrm>
          <a:prstGeom prst="rect">
            <a:avLst/>
          </a:prstGeom>
        </p:spPr>
      </p:pic>
    </p:spTree>
    <p:extLst>
      <p:ext uri="{BB962C8B-B14F-4D97-AF65-F5344CB8AC3E}">
        <p14:creationId xmlns:p14="http://schemas.microsoft.com/office/powerpoint/2010/main" val="2297489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3. SATISFACCIÓN DE LOS USUARIOS CON EL SERVICIO, CONCESIÓN URCM-152</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GLOBAL DE LA SATISFACCIÓN</a:t>
            </a:r>
            <a:endParaRPr lang="es-ES" sz="1200" b="1" u="sng" dirty="0">
              <a:latin typeface="Trebuchet MS" panose="020B0603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331969067"/>
              </p:ext>
            </p:extLst>
          </p:nvPr>
        </p:nvGraphicFramePr>
        <p:xfrm>
          <a:off x="683568" y="1220428"/>
          <a:ext cx="3600401" cy="1204200"/>
        </p:xfrm>
        <a:graphic>
          <a:graphicData uri="http://schemas.openxmlformats.org/drawingml/2006/table">
            <a:tbl>
              <a:tblPr firstRow="1" firstCol="1">
                <a:tableStyleId>{5C22544A-7EE6-4342-B048-85BDC9FD1C3A}</a:tableStyleId>
              </a:tblPr>
              <a:tblGrid>
                <a:gridCol w="928725">
                  <a:extLst>
                    <a:ext uri="{9D8B030D-6E8A-4147-A177-3AD203B41FA5}">
                      <a16:colId xmlns:a16="http://schemas.microsoft.com/office/drawing/2014/main" val="1210968150"/>
                    </a:ext>
                  </a:extLst>
                </a:gridCol>
                <a:gridCol w="381668">
                  <a:extLst>
                    <a:ext uri="{9D8B030D-6E8A-4147-A177-3AD203B41FA5}">
                      <a16:colId xmlns:a16="http://schemas.microsoft.com/office/drawing/2014/main" val="1540866768"/>
                    </a:ext>
                  </a:extLst>
                </a:gridCol>
                <a:gridCol w="381668">
                  <a:extLst>
                    <a:ext uri="{9D8B030D-6E8A-4147-A177-3AD203B41FA5}">
                      <a16:colId xmlns:a16="http://schemas.microsoft.com/office/drawing/2014/main" val="948294503"/>
                    </a:ext>
                  </a:extLst>
                </a:gridCol>
                <a:gridCol w="381668">
                  <a:extLst>
                    <a:ext uri="{9D8B030D-6E8A-4147-A177-3AD203B41FA5}">
                      <a16:colId xmlns:a16="http://schemas.microsoft.com/office/drawing/2014/main" val="6184850"/>
                    </a:ext>
                  </a:extLst>
                </a:gridCol>
                <a:gridCol w="381668">
                  <a:extLst>
                    <a:ext uri="{9D8B030D-6E8A-4147-A177-3AD203B41FA5}">
                      <a16:colId xmlns:a16="http://schemas.microsoft.com/office/drawing/2014/main" val="625789437"/>
                    </a:ext>
                  </a:extLst>
                </a:gridCol>
                <a:gridCol w="381668">
                  <a:extLst>
                    <a:ext uri="{9D8B030D-6E8A-4147-A177-3AD203B41FA5}">
                      <a16:colId xmlns:a16="http://schemas.microsoft.com/office/drawing/2014/main" val="841705382"/>
                    </a:ext>
                  </a:extLst>
                </a:gridCol>
                <a:gridCol w="381668">
                  <a:extLst>
                    <a:ext uri="{9D8B030D-6E8A-4147-A177-3AD203B41FA5}">
                      <a16:colId xmlns:a16="http://schemas.microsoft.com/office/drawing/2014/main" val="3996303884"/>
                    </a:ext>
                  </a:extLst>
                </a:gridCol>
                <a:gridCol w="381668">
                  <a:extLst>
                    <a:ext uri="{9D8B030D-6E8A-4147-A177-3AD203B41FA5}">
                      <a16:colId xmlns:a16="http://schemas.microsoft.com/office/drawing/2014/main" val="292693938"/>
                    </a:ext>
                  </a:extLst>
                </a:gridCol>
              </a:tblGrid>
              <a:tr h="256559">
                <a:tc>
                  <a:txBody>
                    <a:bodyPr/>
                    <a:lstStyle/>
                    <a:p>
                      <a:pPr algn="l" fontAlgn="b"/>
                      <a:endParaRPr lang="es-ES" sz="11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rPr>
                        <a:t>2020</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2019</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2017</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2016</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2015</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2014</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2013</a:t>
                      </a:r>
                      <a:endParaRPr lang="es-ES" sz="9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876470770"/>
                  </a:ext>
                </a:extLst>
              </a:tr>
              <a:tr h="345541">
                <a:tc>
                  <a:txBody>
                    <a:bodyPr/>
                    <a:lstStyle/>
                    <a:p>
                      <a:pPr algn="l" fontAlgn="ctr"/>
                      <a:r>
                        <a:rPr lang="es-ES" sz="900" u="none" strike="noStrike">
                          <a:effectLst/>
                          <a:latin typeface="Trebuchet MS" panose="020B0603020202020204" pitchFamily="34" charset="0"/>
                        </a:rPr>
                        <a:t>Valoración URCM-152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rPr>
                        <a:t>8,44</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7,94</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8,08</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7,45</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7,75</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7,84</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7,77</a:t>
                      </a:r>
                      <a:endParaRPr lang="es-ES" sz="9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837990675"/>
                  </a:ext>
                </a:extLst>
              </a:tr>
              <a:tr h="345541">
                <a:tc>
                  <a:txBody>
                    <a:bodyPr/>
                    <a:lstStyle/>
                    <a:p>
                      <a:pPr algn="l" fontAlgn="ctr"/>
                      <a:r>
                        <a:rPr lang="es-ES" sz="900" u="none" strike="noStrike">
                          <a:effectLst/>
                          <a:latin typeface="Trebuchet MS" panose="020B0603020202020204" pitchFamily="34" charset="0"/>
                        </a:rPr>
                        <a:t>Valoración Red Interurbanos</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rPr>
                        <a:t>8,07</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7,63</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7,48</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7,50</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7,51</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7,63</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7,66</a:t>
                      </a:r>
                      <a:endParaRPr lang="es-ES" sz="9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299432758"/>
                  </a:ext>
                </a:extLst>
              </a:tr>
              <a:tr h="256559">
                <a:tc>
                  <a:txBody>
                    <a:bodyPr/>
                    <a:lstStyle/>
                    <a:p>
                      <a:pPr algn="l" fontAlgn="ctr"/>
                      <a:r>
                        <a:rPr lang="es-ES" sz="900" u="none" strike="noStrike" dirty="0">
                          <a:effectLst/>
                          <a:latin typeface="Trebuchet MS" panose="020B0603020202020204" pitchFamily="34" charset="0"/>
                        </a:rPr>
                        <a:t>% Variación</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rPr>
                        <a:t>4,58%</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4,06%</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8,02%</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-0,67%</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3,20%</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2,75%</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dirty="0">
                          <a:effectLst/>
                        </a:rPr>
                        <a:t>1,44%</a:t>
                      </a:r>
                      <a:endParaRPr lang="es-ES" sz="9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942951559"/>
                  </a:ext>
                </a:extLst>
              </a:tr>
            </a:tbl>
          </a:graphicData>
        </a:graphic>
      </p:graphicFrame>
      <p:graphicFrame>
        <p:nvGraphicFramePr>
          <p:cNvPr id="10" name="Gráfico 9"/>
          <p:cNvGraphicFramePr>
            <a:graphicFrameLocks/>
          </p:cNvGraphicFramePr>
          <p:nvPr>
            <p:extLst>
              <p:ext uri="{D42A27DB-BD31-4B8C-83A1-F6EECF244321}">
                <p14:modId xmlns:p14="http://schemas.microsoft.com/office/powerpoint/2010/main" val="2943016501"/>
              </p:ext>
            </p:extLst>
          </p:nvPr>
        </p:nvGraphicFramePr>
        <p:xfrm>
          <a:off x="1115616" y="3037307"/>
          <a:ext cx="6984776" cy="30627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629042350"/>
              </p:ext>
            </p:extLst>
          </p:nvPr>
        </p:nvGraphicFramePr>
        <p:xfrm>
          <a:off x="4530776" y="1204877"/>
          <a:ext cx="4356481" cy="1576185"/>
        </p:xfrm>
        <a:graphic>
          <a:graphicData uri="http://schemas.openxmlformats.org/drawingml/2006/table">
            <a:tbl>
              <a:tblPr firstRow="1" firstCol="1">
                <a:tableStyleId>{5C22544A-7EE6-4342-B048-85BDC9FD1C3A}</a:tableStyleId>
              </a:tblPr>
              <a:tblGrid>
                <a:gridCol w="1016049">
                  <a:extLst>
                    <a:ext uri="{9D8B030D-6E8A-4147-A177-3AD203B41FA5}">
                      <a16:colId xmlns:a16="http://schemas.microsoft.com/office/drawing/2014/main" val="3674938503"/>
                    </a:ext>
                  </a:extLst>
                </a:gridCol>
                <a:gridCol w="417554">
                  <a:extLst>
                    <a:ext uri="{9D8B030D-6E8A-4147-A177-3AD203B41FA5}">
                      <a16:colId xmlns:a16="http://schemas.microsoft.com/office/drawing/2014/main" val="159278510"/>
                    </a:ext>
                  </a:extLst>
                </a:gridCol>
                <a:gridCol w="417554">
                  <a:extLst>
                    <a:ext uri="{9D8B030D-6E8A-4147-A177-3AD203B41FA5}">
                      <a16:colId xmlns:a16="http://schemas.microsoft.com/office/drawing/2014/main" val="2490163809"/>
                    </a:ext>
                  </a:extLst>
                </a:gridCol>
                <a:gridCol w="417554">
                  <a:extLst>
                    <a:ext uri="{9D8B030D-6E8A-4147-A177-3AD203B41FA5}">
                      <a16:colId xmlns:a16="http://schemas.microsoft.com/office/drawing/2014/main" val="3122938674"/>
                    </a:ext>
                  </a:extLst>
                </a:gridCol>
                <a:gridCol w="417554">
                  <a:extLst>
                    <a:ext uri="{9D8B030D-6E8A-4147-A177-3AD203B41FA5}">
                      <a16:colId xmlns:a16="http://schemas.microsoft.com/office/drawing/2014/main" val="3321473413"/>
                    </a:ext>
                  </a:extLst>
                </a:gridCol>
                <a:gridCol w="417554">
                  <a:extLst>
                    <a:ext uri="{9D8B030D-6E8A-4147-A177-3AD203B41FA5}">
                      <a16:colId xmlns:a16="http://schemas.microsoft.com/office/drawing/2014/main" val="4050205413"/>
                    </a:ext>
                  </a:extLst>
                </a:gridCol>
                <a:gridCol w="417554">
                  <a:extLst>
                    <a:ext uri="{9D8B030D-6E8A-4147-A177-3AD203B41FA5}">
                      <a16:colId xmlns:a16="http://schemas.microsoft.com/office/drawing/2014/main" val="4283801877"/>
                    </a:ext>
                  </a:extLst>
                </a:gridCol>
                <a:gridCol w="417554">
                  <a:extLst>
                    <a:ext uri="{9D8B030D-6E8A-4147-A177-3AD203B41FA5}">
                      <a16:colId xmlns:a16="http://schemas.microsoft.com/office/drawing/2014/main" val="3044727239"/>
                    </a:ext>
                  </a:extLst>
                </a:gridCol>
                <a:gridCol w="417554">
                  <a:extLst>
                    <a:ext uri="{9D8B030D-6E8A-4147-A177-3AD203B41FA5}">
                      <a16:colId xmlns:a16="http://schemas.microsoft.com/office/drawing/2014/main" val="4264454963"/>
                    </a:ext>
                  </a:extLst>
                </a:gridCol>
              </a:tblGrid>
              <a:tr h="315237">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2015</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291172973"/>
                  </a:ext>
                </a:extLst>
              </a:tr>
              <a:tr h="315237">
                <a:tc>
                  <a:txBody>
                    <a:bodyPr/>
                    <a:lstStyle/>
                    <a:p>
                      <a:pPr algn="l" fontAlgn="ctr"/>
                      <a:r>
                        <a:rPr lang="es-ES" sz="900" u="none" strike="noStrike">
                          <a:effectLst/>
                          <a:latin typeface="Trebuchet MS" panose="020B0603020202020204" pitchFamily="34" charset="0"/>
                        </a:rPr>
                        <a:t>Excelente (9-10)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52,54%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35,60%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33,50%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20,60%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32,30%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27,60%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10,60%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033035999"/>
                  </a:ext>
                </a:extLst>
              </a:tr>
              <a:tr h="315237">
                <a:tc>
                  <a:txBody>
                    <a:bodyPr/>
                    <a:lstStyle/>
                    <a:p>
                      <a:pPr algn="l" fontAlgn="ctr"/>
                      <a:r>
                        <a:rPr lang="es-ES" sz="900" u="none" strike="noStrike">
                          <a:effectLst/>
                          <a:latin typeface="Trebuchet MS" panose="020B0603020202020204" pitchFamily="34" charset="0"/>
                        </a:rPr>
                        <a:t>Satisfactorio (7-8)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38,81%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51,90%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54,20%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61,50%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51,80%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58,40%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58,70%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61,30%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743624467"/>
                  </a:ext>
                </a:extLst>
              </a:tr>
              <a:tr h="315237">
                <a:tc>
                  <a:txBody>
                    <a:bodyPr/>
                    <a:lstStyle/>
                    <a:p>
                      <a:pPr algn="l" fontAlgn="ctr"/>
                      <a:r>
                        <a:rPr lang="es-ES" sz="900" u="none" strike="noStrike">
                          <a:effectLst/>
                          <a:latin typeface="Trebuchet MS" panose="020B0603020202020204" pitchFamily="34" charset="0"/>
                        </a:rPr>
                        <a:t>Mejorable (5-6)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5,37%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9,90%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11,20%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13,40%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11,10%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12,30%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10,40%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22,90%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917043369"/>
                  </a:ext>
                </a:extLst>
              </a:tr>
              <a:tr h="315237">
                <a:tc>
                  <a:txBody>
                    <a:bodyPr/>
                    <a:lstStyle/>
                    <a:p>
                      <a:pPr algn="l" fontAlgn="ctr"/>
                      <a:r>
                        <a:rPr lang="es-ES" sz="900" u="none" strike="noStrike">
                          <a:effectLst/>
                          <a:latin typeface="Trebuchet MS" panose="020B0603020202020204" pitchFamily="34" charset="0"/>
                        </a:rPr>
                        <a:t>Crítico (0-4)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3,28%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4,50%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5,20%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384629386"/>
                  </a:ext>
                </a:extLst>
              </a:tr>
            </a:tbl>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14</a:t>
            </a:fld>
            <a:endParaRPr lang="es-ES"/>
          </a:p>
        </p:txBody>
      </p:sp>
    </p:spTree>
    <p:extLst>
      <p:ext uri="{BB962C8B-B14F-4D97-AF65-F5344CB8AC3E}">
        <p14:creationId xmlns:p14="http://schemas.microsoft.com/office/powerpoint/2010/main" val="309686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3. SATISFACCIÓN DE LOS USUARIOS CON EL SERVICIO, CONCESIÓN URCM-152</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INDICE DE SATISFACCIÓN DE LA CONCESIÓN (ICS)</a:t>
            </a:r>
            <a:endParaRPr lang="es-ES" sz="1200" b="1" u="sng" dirty="0">
              <a:latin typeface="Trebuchet MS" panose="020B0603020202020204" pitchFamily="34" charset="0"/>
            </a:endParaRPr>
          </a:p>
        </p:txBody>
      </p:sp>
      <p:sp>
        <p:nvSpPr>
          <p:cNvPr id="10" name="18 Rectángulo"/>
          <p:cNvSpPr/>
          <p:nvPr/>
        </p:nvSpPr>
        <p:spPr>
          <a:xfrm>
            <a:off x="611560" y="1124744"/>
            <a:ext cx="7704856" cy="261610"/>
          </a:xfrm>
          <a:prstGeom prst="rect">
            <a:avLst/>
          </a:prstGeom>
        </p:spPr>
        <p:txBody>
          <a:bodyPr wrap="square">
            <a:spAutoFit/>
          </a:bodyPr>
          <a:lstStyle/>
          <a:p>
            <a:pPr algn="just"/>
            <a:r>
              <a:rPr lang="es-ES" sz="1100" dirty="0">
                <a:latin typeface="Trebuchet MS" panose="020B0603020202020204" pitchFamily="34" charset="0"/>
              </a:rPr>
              <a:t>Se excluyen los atributos que son responsabilidad del CRTM y los nuevos (COVID y PIV) </a:t>
            </a:r>
          </a:p>
        </p:txBody>
      </p:sp>
      <p:sp>
        <p:nvSpPr>
          <p:cNvPr id="4" name="Marcador de número de diapositiva 3"/>
          <p:cNvSpPr>
            <a:spLocks noGrp="1"/>
          </p:cNvSpPr>
          <p:nvPr>
            <p:ph type="sldNum" sz="quarter" idx="12"/>
          </p:nvPr>
        </p:nvSpPr>
        <p:spPr>
          <a:xfrm>
            <a:off x="6614864" y="6356350"/>
            <a:ext cx="2133600" cy="365125"/>
          </a:xfrm>
        </p:spPr>
        <p:txBody>
          <a:bodyPr/>
          <a:lstStyle/>
          <a:p>
            <a:fld id="{1DF55681-7E2B-463B-B7BA-C07D3E18A64C}" type="slidenum">
              <a:rPr lang="es-ES" smtClean="0"/>
              <a:t>15</a:t>
            </a:fld>
            <a:endParaRPr lang="es-ES"/>
          </a:p>
        </p:txBody>
      </p:sp>
      <p:graphicFrame>
        <p:nvGraphicFramePr>
          <p:cNvPr id="5" name="Tabla 4"/>
          <p:cNvGraphicFramePr>
            <a:graphicFrameLocks noGrp="1"/>
          </p:cNvGraphicFramePr>
          <p:nvPr>
            <p:extLst>
              <p:ext uri="{D42A27DB-BD31-4B8C-83A1-F6EECF244321}">
                <p14:modId xmlns:p14="http://schemas.microsoft.com/office/powerpoint/2010/main" val="1002040553"/>
              </p:ext>
            </p:extLst>
          </p:nvPr>
        </p:nvGraphicFramePr>
        <p:xfrm>
          <a:off x="827584" y="1545731"/>
          <a:ext cx="7488830" cy="4490934"/>
        </p:xfrm>
        <a:graphic>
          <a:graphicData uri="http://schemas.openxmlformats.org/drawingml/2006/table">
            <a:tbl>
              <a:tblPr firstRow="1" firstCol="1">
                <a:tableStyleId>{5C22544A-7EE6-4342-B048-85BDC9FD1C3A}</a:tableStyleId>
              </a:tblPr>
              <a:tblGrid>
                <a:gridCol w="2820470">
                  <a:extLst>
                    <a:ext uri="{9D8B030D-6E8A-4147-A177-3AD203B41FA5}">
                      <a16:colId xmlns:a16="http://schemas.microsoft.com/office/drawing/2014/main" val="257276106"/>
                    </a:ext>
                  </a:extLst>
                </a:gridCol>
                <a:gridCol w="583545">
                  <a:extLst>
                    <a:ext uri="{9D8B030D-6E8A-4147-A177-3AD203B41FA5}">
                      <a16:colId xmlns:a16="http://schemas.microsoft.com/office/drawing/2014/main" val="1045975684"/>
                    </a:ext>
                  </a:extLst>
                </a:gridCol>
                <a:gridCol w="583545">
                  <a:extLst>
                    <a:ext uri="{9D8B030D-6E8A-4147-A177-3AD203B41FA5}">
                      <a16:colId xmlns:a16="http://schemas.microsoft.com/office/drawing/2014/main" val="4144389893"/>
                    </a:ext>
                  </a:extLst>
                </a:gridCol>
                <a:gridCol w="583545">
                  <a:extLst>
                    <a:ext uri="{9D8B030D-6E8A-4147-A177-3AD203B41FA5}">
                      <a16:colId xmlns:a16="http://schemas.microsoft.com/office/drawing/2014/main" val="4162972594"/>
                    </a:ext>
                  </a:extLst>
                </a:gridCol>
                <a:gridCol w="583545">
                  <a:extLst>
                    <a:ext uri="{9D8B030D-6E8A-4147-A177-3AD203B41FA5}">
                      <a16:colId xmlns:a16="http://schemas.microsoft.com/office/drawing/2014/main" val="103746431"/>
                    </a:ext>
                  </a:extLst>
                </a:gridCol>
                <a:gridCol w="583545">
                  <a:extLst>
                    <a:ext uri="{9D8B030D-6E8A-4147-A177-3AD203B41FA5}">
                      <a16:colId xmlns:a16="http://schemas.microsoft.com/office/drawing/2014/main" val="854724410"/>
                    </a:ext>
                  </a:extLst>
                </a:gridCol>
                <a:gridCol w="583545">
                  <a:extLst>
                    <a:ext uri="{9D8B030D-6E8A-4147-A177-3AD203B41FA5}">
                      <a16:colId xmlns:a16="http://schemas.microsoft.com/office/drawing/2014/main" val="2789996189"/>
                    </a:ext>
                  </a:extLst>
                </a:gridCol>
                <a:gridCol w="583545">
                  <a:extLst>
                    <a:ext uri="{9D8B030D-6E8A-4147-A177-3AD203B41FA5}">
                      <a16:colId xmlns:a16="http://schemas.microsoft.com/office/drawing/2014/main" val="3640243874"/>
                    </a:ext>
                  </a:extLst>
                </a:gridCol>
                <a:gridCol w="583545">
                  <a:extLst>
                    <a:ext uri="{9D8B030D-6E8A-4147-A177-3AD203B41FA5}">
                      <a16:colId xmlns:a16="http://schemas.microsoft.com/office/drawing/2014/main" val="762749465"/>
                    </a:ext>
                  </a:extLst>
                </a:gridCol>
              </a:tblGrid>
              <a:tr h="204454">
                <a:tc>
                  <a:txBody>
                    <a:bodyPr/>
                    <a:lstStyle/>
                    <a:p>
                      <a:pPr algn="l" fontAlgn="b"/>
                      <a:r>
                        <a:rPr lang="es-ES" sz="900" u="none" strike="noStrike">
                          <a:effectLst/>
                          <a:latin typeface="Trebuchet MS" panose="020B0603020202020204" pitchFamily="34" charset="0"/>
                        </a:rPr>
                        <a:t>Atributos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dirty="0">
                          <a:effectLst/>
                          <a:latin typeface="Trebuchet MS" panose="020B0603020202020204" pitchFamily="34" charset="0"/>
                        </a:rPr>
                        <a:t>2020</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996489460"/>
                  </a:ext>
                </a:extLst>
              </a:tr>
              <a:tr h="345456">
                <a:tc>
                  <a:txBody>
                    <a:bodyPr/>
                    <a:lstStyle/>
                    <a:p>
                      <a:pPr algn="l" fontAlgn="b"/>
                      <a:r>
                        <a:rPr lang="es-ES" sz="900" u="none" strike="noStrike">
                          <a:effectLst/>
                          <a:latin typeface="Trebuchet MS" panose="020B0603020202020204" pitchFamily="34" charset="0"/>
                        </a:rPr>
                        <a:t>Información sobre incidencias del servicio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dirty="0">
                          <a:effectLst/>
                          <a:latin typeface="Trebuchet MS" panose="020B0603020202020204" pitchFamily="34" charset="0"/>
                        </a:rPr>
                        <a:t>7,19</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6,62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6,77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6,33</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644964143"/>
                  </a:ext>
                </a:extLst>
              </a:tr>
              <a:tr h="345456">
                <a:tc>
                  <a:txBody>
                    <a:bodyPr/>
                    <a:lstStyle/>
                    <a:p>
                      <a:pPr algn="l" fontAlgn="b"/>
                      <a:r>
                        <a:rPr lang="es-ES" sz="900" u="none" strike="noStrike">
                          <a:effectLst/>
                          <a:latin typeface="Trebuchet MS" panose="020B0603020202020204" pitchFamily="34" charset="0"/>
                        </a:rPr>
                        <a:t>Información sobre el servicio: horario, itinerario, correspondiencia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dirty="0">
                          <a:effectLst/>
                          <a:latin typeface="Trebuchet MS" panose="020B0603020202020204" pitchFamily="34" charset="0"/>
                        </a:rPr>
                        <a:t>7,95</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6,82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374068010"/>
                  </a:ext>
                </a:extLst>
              </a:tr>
              <a:tr h="204454">
                <a:tc>
                  <a:txBody>
                    <a:bodyPr/>
                    <a:lstStyle/>
                    <a:p>
                      <a:pPr algn="l" fontAlgn="b"/>
                      <a:r>
                        <a:rPr lang="es-ES" sz="900" u="none" strike="noStrike">
                          <a:effectLst/>
                          <a:latin typeface="Trebuchet MS" panose="020B0603020202020204" pitchFamily="34" charset="0"/>
                        </a:rPr>
                        <a:t>Puntualidad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7,18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6,69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068281845"/>
                  </a:ext>
                </a:extLst>
              </a:tr>
              <a:tr h="345456">
                <a:tc>
                  <a:txBody>
                    <a:bodyPr/>
                    <a:lstStyle/>
                    <a:p>
                      <a:pPr algn="l" fontAlgn="b"/>
                      <a:r>
                        <a:rPr lang="es-ES" sz="900" u="none" strike="noStrike">
                          <a:effectLst/>
                          <a:latin typeface="Trebuchet MS" panose="020B0603020202020204" pitchFamily="34" charset="0"/>
                        </a:rPr>
                        <a:t>Seguridad personal ante robos y agresiones dentro del autobús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8,99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8,66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7,03</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305931066"/>
                  </a:ext>
                </a:extLst>
              </a:tr>
              <a:tr h="204454">
                <a:tc>
                  <a:txBody>
                    <a:bodyPr/>
                    <a:lstStyle/>
                    <a:p>
                      <a:pPr algn="l" fontAlgn="b"/>
                      <a:r>
                        <a:rPr lang="es-ES" sz="900" u="none" strike="noStrike">
                          <a:effectLst/>
                          <a:latin typeface="Trebuchet MS" panose="020B0603020202020204" pitchFamily="34" charset="0"/>
                        </a:rPr>
                        <a:t>Seguridad en la conducción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9,02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8,45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8,52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7,36</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797902867"/>
                  </a:ext>
                </a:extLst>
              </a:tr>
              <a:tr h="204454">
                <a:tc>
                  <a:txBody>
                    <a:bodyPr/>
                    <a:lstStyle/>
                    <a:p>
                      <a:pPr algn="l" fontAlgn="b"/>
                      <a:r>
                        <a:rPr lang="es-ES" sz="900" u="none" strike="noStrike" dirty="0">
                          <a:effectLst/>
                          <a:latin typeface="Trebuchet MS" panose="020B0603020202020204" pitchFamily="34" charset="0"/>
                        </a:rPr>
                        <a:t>Confort de los autobuses</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8,65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7,03</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72883286"/>
                  </a:ext>
                </a:extLst>
              </a:tr>
              <a:tr h="204454">
                <a:tc>
                  <a:txBody>
                    <a:bodyPr/>
                    <a:lstStyle/>
                    <a:p>
                      <a:pPr algn="l" fontAlgn="b"/>
                      <a:r>
                        <a:rPr lang="es-ES" sz="900" u="none" strike="noStrike">
                          <a:effectLst/>
                          <a:latin typeface="Trebuchet MS" panose="020B0603020202020204" pitchFamily="34" charset="0"/>
                        </a:rPr>
                        <a:t>Limpieza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7,661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6,79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58533663"/>
                  </a:ext>
                </a:extLst>
              </a:tr>
              <a:tr h="204454">
                <a:tc>
                  <a:txBody>
                    <a:bodyPr/>
                    <a:lstStyle/>
                    <a:p>
                      <a:pPr algn="l" fontAlgn="b"/>
                      <a:r>
                        <a:rPr lang="es-ES" sz="900" u="none" strike="noStrike">
                          <a:effectLst/>
                          <a:latin typeface="Trebuchet MS" panose="020B0603020202020204" pitchFamily="34" charset="0"/>
                        </a:rPr>
                        <a:t>Temperatura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8,65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123721391"/>
                  </a:ext>
                </a:extLst>
              </a:tr>
              <a:tr h="204454">
                <a:tc>
                  <a:txBody>
                    <a:bodyPr/>
                    <a:lstStyle/>
                    <a:p>
                      <a:pPr algn="l" fontAlgn="b"/>
                      <a:r>
                        <a:rPr lang="es-ES" sz="900" u="none" strike="noStrike">
                          <a:effectLst/>
                          <a:latin typeface="Trebuchet MS" panose="020B0603020202020204" pitchFamily="34" charset="0"/>
                        </a:rPr>
                        <a:t>Facilidad para entrar y salir del autobús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8,84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8,43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24339572"/>
                  </a:ext>
                </a:extLst>
              </a:tr>
              <a:tr h="345456">
                <a:tc>
                  <a:txBody>
                    <a:bodyPr/>
                    <a:lstStyle/>
                    <a:p>
                      <a:pPr algn="l" fontAlgn="b"/>
                      <a:r>
                        <a:rPr lang="es-ES" sz="900" u="none" strike="noStrike">
                          <a:effectLst/>
                          <a:latin typeface="Trebuchet MS" panose="020B0603020202020204" pitchFamily="34" charset="0"/>
                        </a:rPr>
                        <a:t>Grado de ocupación de los autobuses (capacidad para viajar sentado)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8,11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694172855"/>
                  </a:ext>
                </a:extLst>
              </a:tr>
              <a:tr h="204454">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6,89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878671167"/>
                  </a:ext>
                </a:extLst>
              </a:tr>
              <a:tr h="204454">
                <a:tc>
                  <a:txBody>
                    <a:bodyPr/>
                    <a:lstStyle/>
                    <a:p>
                      <a:pPr algn="l" fontAlgn="b"/>
                      <a:r>
                        <a:rPr lang="es-ES" sz="900" u="none" strike="noStrike">
                          <a:effectLst/>
                          <a:latin typeface="Trebuchet MS" panose="020B0603020202020204" pitchFamily="34" charset="0"/>
                        </a:rPr>
                        <a:t>Trato del conductor</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9,08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8,64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8,61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178724135"/>
                  </a:ext>
                </a:extLst>
              </a:tr>
              <a:tr h="345456">
                <a:tc>
                  <a:txBody>
                    <a:bodyPr/>
                    <a:lstStyle/>
                    <a:p>
                      <a:pPr algn="l" fontAlgn="b"/>
                      <a:r>
                        <a:rPr lang="es-ES" sz="900" u="none" strike="noStrike">
                          <a:effectLst/>
                          <a:latin typeface="Trebuchet MS" panose="020B0603020202020204" pitchFamily="34" charset="0"/>
                        </a:rPr>
                        <a:t>Ausencia de contaminación por humos y ruido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6,7</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66105321"/>
                  </a:ext>
                </a:extLst>
              </a:tr>
              <a:tr h="204454">
                <a:tc>
                  <a:txBody>
                    <a:bodyPr/>
                    <a:lstStyle/>
                    <a:p>
                      <a:pPr algn="l" fontAlgn="b"/>
                      <a:r>
                        <a:rPr lang="es-ES" sz="900" u="none" strike="noStrike">
                          <a:effectLst/>
                          <a:latin typeface="Trebuchet MS" panose="020B0603020202020204" pitchFamily="34" charset="0"/>
                        </a:rPr>
                        <a:t>Duración del viaje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8,43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507749328"/>
                  </a:ext>
                </a:extLst>
              </a:tr>
              <a:tr h="514660">
                <a:tc>
                  <a:txBody>
                    <a:bodyPr/>
                    <a:lstStyle/>
                    <a:p>
                      <a:pPr algn="l" fontAlgn="b"/>
                      <a:r>
                        <a:rPr lang="es-ES" sz="900" u="none" strike="noStrike" dirty="0">
                          <a:effectLst/>
                          <a:latin typeface="Trebuchet MS" panose="020B0603020202020204" pitchFamily="34" charset="0"/>
                        </a:rPr>
                        <a:t>Información sobre próximas paradas dentro del autobús, en pantalla o información sonora</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8,48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7,94</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8,07</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738603770"/>
                  </a:ext>
                </a:extLst>
              </a:tr>
              <a:tr h="204454">
                <a:tc>
                  <a:txBody>
                    <a:bodyPr/>
                    <a:lstStyle/>
                    <a:p>
                      <a:pPr algn="l" fontAlgn="b"/>
                      <a:r>
                        <a:rPr lang="es-ES" sz="900" b="1" u="none" strike="noStrike" dirty="0">
                          <a:effectLst/>
                          <a:latin typeface="Trebuchet MS" panose="020B0603020202020204" pitchFamily="34" charset="0"/>
                        </a:rPr>
                        <a:t>ICS</a:t>
                      </a:r>
                      <a:endParaRPr lang="es-ES" sz="900" b="1"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dirty="0">
                          <a:effectLst/>
                          <a:latin typeface="Trebuchet MS" panose="020B0603020202020204" pitchFamily="34" charset="0"/>
                        </a:rPr>
                        <a:t>8,27</a:t>
                      </a:r>
                      <a:endParaRPr lang="es-ES" sz="900" b="1"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7,97</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8,02</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7,48</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7,69</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7,83</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dirty="0">
                          <a:effectLst/>
                          <a:latin typeface="Trebuchet MS" panose="020B0603020202020204" pitchFamily="34" charset="0"/>
                        </a:rPr>
                        <a:t>7,69</a:t>
                      </a:r>
                      <a:endParaRPr lang="es-ES" sz="900" b="1"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dirty="0">
                          <a:effectLst/>
                          <a:latin typeface="Trebuchet MS" panose="020B0603020202020204" pitchFamily="34" charset="0"/>
                        </a:rPr>
                        <a:t>6,92</a:t>
                      </a:r>
                      <a:endParaRPr lang="es-ES" sz="900" b="1"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487917115"/>
                  </a:ext>
                </a:extLst>
              </a:tr>
            </a:tbl>
          </a:graphicData>
        </a:graphic>
      </p:graphicFrame>
    </p:spTree>
    <p:extLst>
      <p:ext uri="{BB962C8B-B14F-4D97-AF65-F5344CB8AC3E}">
        <p14:creationId xmlns:p14="http://schemas.microsoft.com/office/powerpoint/2010/main" val="3067892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3. SATISFACCIÓN DE LOS USUARIOS CON EL SERVICIO, CONCESIÓN URCM-152</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INDICE DE SATISFACCIÓN DE LA CONCESIÓN (ICS)</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601911051"/>
              </p:ext>
            </p:extLst>
          </p:nvPr>
        </p:nvGraphicFramePr>
        <p:xfrm>
          <a:off x="707498" y="1268651"/>
          <a:ext cx="5016626" cy="1368261"/>
        </p:xfrm>
        <a:graphic>
          <a:graphicData uri="http://schemas.openxmlformats.org/drawingml/2006/table">
            <a:tbl>
              <a:tblPr firstRow="1" firstCol="1">
                <a:tableStyleId>{5C22544A-7EE6-4342-B048-85BDC9FD1C3A}</a:tableStyleId>
              </a:tblPr>
              <a:tblGrid>
                <a:gridCol w="1204106">
                  <a:extLst>
                    <a:ext uri="{9D8B030D-6E8A-4147-A177-3AD203B41FA5}">
                      <a16:colId xmlns:a16="http://schemas.microsoft.com/office/drawing/2014/main" val="354622663"/>
                    </a:ext>
                  </a:extLst>
                </a:gridCol>
                <a:gridCol w="476565">
                  <a:extLst>
                    <a:ext uri="{9D8B030D-6E8A-4147-A177-3AD203B41FA5}">
                      <a16:colId xmlns:a16="http://schemas.microsoft.com/office/drawing/2014/main" val="1260720637"/>
                    </a:ext>
                  </a:extLst>
                </a:gridCol>
                <a:gridCol w="476565">
                  <a:extLst>
                    <a:ext uri="{9D8B030D-6E8A-4147-A177-3AD203B41FA5}">
                      <a16:colId xmlns:a16="http://schemas.microsoft.com/office/drawing/2014/main" val="3023722983"/>
                    </a:ext>
                  </a:extLst>
                </a:gridCol>
                <a:gridCol w="476565">
                  <a:extLst>
                    <a:ext uri="{9D8B030D-6E8A-4147-A177-3AD203B41FA5}">
                      <a16:colId xmlns:a16="http://schemas.microsoft.com/office/drawing/2014/main" val="2193342569"/>
                    </a:ext>
                  </a:extLst>
                </a:gridCol>
                <a:gridCol w="476565">
                  <a:extLst>
                    <a:ext uri="{9D8B030D-6E8A-4147-A177-3AD203B41FA5}">
                      <a16:colId xmlns:a16="http://schemas.microsoft.com/office/drawing/2014/main" val="3541659577"/>
                    </a:ext>
                  </a:extLst>
                </a:gridCol>
                <a:gridCol w="476565">
                  <a:extLst>
                    <a:ext uri="{9D8B030D-6E8A-4147-A177-3AD203B41FA5}">
                      <a16:colId xmlns:a16="http://schemas.microsoft.com/office/drawing/2014/main" val="2273441128"/>
                    </a:ext>
                  </a:extLst>
                </a:gridCol>
                <a:gridCol w="476565">
                  <a:extLst>
                    <a:ext uri="{9D8B030D-6E8A-4147-A177-3AD203B41FA5}">
                      <a16:colId xmlns:a16="http://schemas.microsoft.com/office/drawing/2014/main" val="3453457354"/>
                    </a:ext>
                  </a:extLst>
                </a:gridCol>
                <a:gridCol w="476565">
                  <a:extLst>
                    <a:ext uri="{9D8B030D-6E8A-4147-A177-3AD203B41FA5}">
                      <a16:colId xmlns:a16="http://schemas.microsoft.com/office/drawing/2014/main" val="3668705950"/>
                    </a:ext>
                  </a:extLst>
                </a:gridCol>
                <a:gridCol w="476565">
                  <a:extLst>
                    <a:ext uri="{9D8B030D-6E8A-4147-A177-3AD203B41FA5}">
                      <a16:colId xmlns:a16="http://schemas.microsoft.com/office/drawing/2014/main" val="3984729086"/>
                    </a:ext>
                  </a:extLst>
                </a:gridCol>
              </a:tblGrid>
              <a:tr h="272005">
                <a:tc>
                  <a:txBody>
                    <a:bodyPr/>
                    <a:lstStyle/>
                    <a:p>
                      <a:pPr algn="l" fontAlgn="b"/>
                      <a:endParaRPr lang="es-ES" sz="105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1499870261"/>
                  </a:ext>
                </a:extLst>
              </a:tr>
              <a:tr h="272005">
                <a:tc>
                  <a:txBody>
                    <a:bodyPr/>
                    <a:lstStyle/>
                    <a:p>
                      <a:pPr algn="l" fontAlgn="b"/>
                      <a:r>
                        <a:rPr lang="es-ES" sz="900" u="none" strike="noStrike">
                          <a:effectLst/>
                          <a:latin typeface="Trebuchet MS" panose="020B0603020202020204" pitchFamily="34" charset="0"/>
                        </a:rPr>
                        <a:t>ICS Concesión URCM-152</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8,27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7,97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8,02</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7,69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7,83</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7,69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6,92</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3587374802"/>
                  </a:ext>
                </a:extLst>
              </a:tr>
              <a:tr h="272005">
                <a:tc>
                  <a:txBody>
                    <a:bodyPr/>
                    <a:lstStyle/>
                    <a:p>
                      <a:pPr algn="l" fontAlgn="b"/>
                      <a:r>
                        <a:rPr lang="es-ES" sz="900" u="none" strike="noStrike">
                          <a:effectLst/>
                          <a:latin typeface="Trebuchet MS" panose="020B0603020202020204" pitchFamily="34" charset="0"/>
                        </a:rPr>
                        <a:t>ICS Red Interurbanos</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7,65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7,57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1012567270"/>
                  </a:ext>
                </a:extLst>
              </a:tr>
              <a:tr h="272005">
                <a:tc>
                  <a:txBody>
                    <a:bodyPr/>
                    <a:lstStyle/>
                    <a:p>
                      <a:pPr algn="l" fontAlgn="b"/>
                      <a:r>
                        <a:rPr lang="es-ES" sz="900" u="none" strike="noStrike">
                          <a:effectLst/>
                          <a:latin typeface="Trebuchet MS" panose="020B0603020202020204" pitchFamily="34" charset="0"/>
                        </a:rPr>
                        <a:t>Variación</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0,19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0,32</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0,45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0,01</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0,34</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0,35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0,29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6,92</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1051668478"/>
                  </a:ext>
                </a:extLst>
              </a:tr>
              <a:tr h="272005">
                <a:tc>
                  <a:txBody>
                    <a:bodyPr/>
                    <a:lstStyle/>
                    <a:p>
                      <a:pPr algn="l" fontAlgn="b"/>
                      <a:r>
                        <a:rPr lang="es-ES" sz="900" u="none" strike="noStrike">
                          <a:effectLst/>
                          <a:latin typeface="Trebuchet MS" panose="020B0603020202020204" pitchFamily="34" charset="0"/>
                        </a:rPr>
                        <a:t>% Variación</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dirty="0">
                          <a:effectLst/>
                          <a:latin typeface="Trebuchet MS" panose="020B0603020202020204" pitchFamily="34" charset="0"/>
                        </a:rPr>
                        <a:t>2,35%</a:t>
                      </a:r>
                      <a:endParaRPr lang="es-ES" sz="900" b="0" i="0" u="none" strike="noStrike" dirty="0">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4,18%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5,94%</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0,13%</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4,63%</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4,68%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3,92%</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978764658"/>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4142369941"/>
              </p:ext>
            </p:extLst>
          </p:nvPr>
        </p:nvGraphicFramePr>
        <p:xfrm>
          <a:off x="707498" y="2924944"/>
          <a:ext cx="7464902"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número de diapositiva 3"/>
          <p:cNvSpPr>
            <a:spLocks noGrp="1"/>
          </p:cNvSpPr>
          <p:nvPr>
            <p:ph type="sldNum" sz="quarter" idx="12"/>
          </p:nvPr>
        </p:nvSpPr>
        <p:spPr/>
        <p:txBody>
          <a:bodyPr/>
          <a:lstStyle/>
          <a:p>
            <a:fld id="{1DF55681-7E2B-463B-B7BA-C07D3E18A64C}" type="slidenum">
              <a:rPr lang="es-ES" smtClean="0"/>
              <a:t>16</a:t>
            </a:fld>
            <a:endParaRPr lang="es-ES"/>
          </a:p>
        </p:txBody>
      </p:sp>
    </p:spTree>
    <p:extLst>
      <p:ext uri="{BB962C8B-B14F-4D97-AF65-F5344CB8AC3E}">
        <p14:creationId xmlns:p14="http://schemas.microsoft.com/office/powerpoint/2010/main" val="413863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3. SATISFACCIÓN DE LOS USUARIOS CON EL SERVICIO, CONCESIÓN URCM-152</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NPS (TASA DE RECOMENDACIÓN)</a:t>
            </a:r>
            <a:endParaRPr lang="es-ES" sz="1200" b="1" u="sng" dirty="0">
              <a:latin typeface="Trebuchet MS" panose="020B0603020202020204" pitchFamily="34" charset="0"/>
            </a:endParaRPr>
          </a:p>
        </p:txBody>
      </p:sp>
      <p:sp>
        <p:nvSpPr>
          <p:cNvPr id="11" name="18 Rectángulo"/>
          <p:cNvSpPr/>
          <p:nvPr/>
        </p:nvSpPr>
        <p:spPr>
          <a:xfrm>
            <a:off x="602416" y="1079158"/>
            <a:ext cx="6417856" cy="261610"/>
          </a:xfrm>
          <a:prstGeom prst="rect">
            <a:avLst/>
          </a:prstGeom>
        </p:spPr>
        <p:txBody>
          <a:bodyPr wrap="square">
            <a:spAutoFit/>
          </a:bodyPr>
          <a:lstStyle/>
          <a:p>
            <a:pPr algn="just"/>
            <a:r>
              <a:rPr lang="es-ES" sz="1100" dirty="0">
                <a:latin typeface="Trebuchet MS" panose="020B0603020202020204" pitchFamily="34" charset="0"/>
              </a:rPr>
              <a:t>Net Prometer Score (% Promotores (9-10) - % Detractores (0-6)) </a:t>
            </a:r>
          </a:p>
        </p:txBody>
      </p:sp>
      <p:graphicFrame>
        <p:nvGraphicFramePr>
          <p:cNvPr id="3" name="Tabla 2"/>
          <p:cNvGraphicFramePr>
            <a:graphicFrameLocks noGrp="1"/>
          </p:cNvGraphicFramePr>
          <p:nvPr>
            <p:extLst>
              <p:ext uri="{D42A27DB-BD31-4B8C-83A1-F6EECF244321}">
                <p14:modId xmlns:p14="http://schemas.microsoft.com/office/powerpoint/2010/main" val="4148922286"/>
              </p:ext>
            </p:extLst>
          </p:nvPr>
        </p:nvGraphicFramePr>
        <p:xfrm>
          <a:off x="745428" y="1442972"/>
          <a:ext cx="6850906" cy="1265948"/>
        </p:xfrm>
        <a:graphic>
          <a:graphicData uri="http://schemas.openxmlformats.org/drawingml/2006/table">
            <a:tbl>
              <a:tblPr firstRow="1" firstCol="1">
                <a:tableStyleId>{5C22544A-7EE6-4342-B048-85BDC9FD1C3A}</a:tableStyleId>
              </a:tblPr>
              <a:tblGrid>
                <a:gridCol w="1538410">
                  <a:extLst>
                    <a:ext uri="{9D8B030D-6E8A-4147-A177-3AD203B41FA5}">
                      <a16:colId xmlns:a16="http://schemas.microsoft.com/office/drawing/2014/main" val="702133320"/>
                    </a:ext>
                  </a:extLst>
                </a:gridCol>
                <a:gridCol w="664062">
                  <a:extLst>
                    <a:ext uri="{9D8B030D-6E8A-4147-A177-3AD203B41FA5}">
                      <a16:colId xmlns:a16="http://schemas.microsoft.com/office/drawing/2014/main" val="3171367817"/>
                    </a:ext>
                  </a:extLst>
                </a:gridCol>
                <a:gridCol w="664062">
                  <a:extLst>
                    <a:ext uri="{9D8B030D-6E8A-4147-A177-3AD203B41FA5}">
                      <a16:colId xmlns:a16="http://schemas.microsoft.com/office/drawing/2014/main" val="2776835849"/>
                    </a:ext>
                  </a:extLst>
                </a:gridCol>
                <a:gridCol w="664062">
                  <a:extLst>
                    <a:ext uri="{9D8B030D-6E8A-4147-A177-3AD203B41FA5}">
                      <a16:colId xmlns:a16="http://schemas.microsoft.com/office/drawing/2014/main" val="3042870405"/>
                    </a:ext>
                  </a:extLst>
                </a:gridCol>
                <a:gridCol w="664062">
                  <a:extLst>
                    <a:ext uri="{9D8B030D-6E8A-4147-A177-3AD203B41FA5}">
                      <a16:colId xmlns:a16="http://schemas.microsoft.com/office/drawing/2014/main" val="242826410"/>
                    </a:ext>
                  </a:extLst>
                </a:gridCol>
                <a:gridCol w="664062">
                  <a:extLst>
                    <a:ext uri="{9D8B030D-6E8A-4147-A177-3AD203B41FA5}">
                      <a16:colId xmlns:a16="http://schemas.microsoft.com/office/drawing/2014/main" val="3970597253"/>
                    </a:ext>
                  </a:extLst>
                </a:gridCol>
                <a:gridCol w="664062">
                  <a:extLst>
                    <a:ext uri="{9D8B030D-6E8A-4147-A177-3AD203B41FA5}">
                      <a16:colId xmlns:a16="http://schemas.microsoft.com/office/drawing/2014/main" val="3388132041"/>
                    </a:ext>
                  </a:extLst>
                </a:gridCol>
                <a:gridCol w="664062">
                  <a:extLst>
                    <a:ext uri="{9D8B030D-6E8A-4147-A177-3AD203B41FA5}">
                      <a16:colId xmlns:a16="http://schemas.microsoft.com/office/drawing/2014/main" val="3329721452"/>
                    </a:ext>
                  </a:extLst>
                </a:gridCol>
                <a:gridCol w="664062">
                  <a:extLst>
                    <a:ext uri="{9D8B030D-6E8A-4147-A177-3AD203B41FA5}">
                      <a16:colId xmlns:a16="http://schemas.microsoft.com/office/drawing/2014/main" val="826928200"/>
                    </a:ext>
                  </a:extLst>
                </a:gridCol>
              </a:tblGrid>
              <a:tr h="316487">
                <a:tc>
                  <a:txBody>
                    <a:bodyPr/>
                    <a:lstStyle/>
                    <a:p>
                      <a:pPr algn="l" fontAlgn="b"/>
                      <a:endParaRPr lang="es-ES" sz="11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317085844"/>
                  </a:ext>
                </a:extLst>
              </a:tr>
              <a:tr h="316487">
                <a:tc>
                  <a:txBody>
                    <a:bodyPr/>
                    <a:lstStyle/>
                    <a:p>
                      <a:pPr algn="l" fontAlgn="ctr"/>
                      <a:r>
                        <a:rPr lang="es-ES" sz="900" u="none" strike="noStrike">
                          <a:effectLst/>
                          <a:latin typeface="Trebuchet MS" panose="020B0603020202020204" pitchFamily="34" charset="0"/>
                        </a:rPr>
                        <a:t>Valoración URCM-152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59,10%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28,90%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26,9%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12,70%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14,30%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28,10%</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278829385"/>
                  </a:ext>
                </a:extLst>
              </a:tr>
              <a:tr h="316487">
                <a:tc>
                  <a:txBody>
                    <a:bodyPr/>
                    <a:lstStyle/>
                    <a:p>
                      <a:pPr algn="l" fontAlgn="ctr"/>
                      <a:r>
                        <a:rPr lang="es-ES" sz="900" u="none" strike="noStrike">
                          <a:effectLst/>
                          <a:latin typeface="Trebuchet MS" panose="020B0603020202020204" pitchFamily="34" charset="0"/>
                        </a:rPr>
                        <a:t>Valoración Red Interurbanos</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36,04%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19,50%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10,00%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26,20%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17,50%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496150873"/>
                  </a:ext>
                </a:extLst>
              </a:tr>
              <a:tr h="316487">
                <a:tc>
                  <a:txBody>
                    <a:bodyPr/>
                    <a:lstStyle/>
                    <a:p>
                      <a:pPr algn="l" fontAlgn="ctr"/>
                      <a:r>
                        <a:rPr lang="es-ES" sz="900" u="none" strike="noStrike">
                          <a:effectLst/>
                          <a:latin typeface="Trebuchet MS" panose="020B0603020202020204" pitchFamily="34" charset="0"/>
                        </a:rPr>
                        <a:t>% Variación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63,98%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48,21%</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228,05%</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-85,00%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313,64%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-51,53%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-18,29%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602858344"/>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4171281999"/>
              </p:ext>
            </p:extLst>
          </p:nvPr>
        </p:nvGraphicFramePr>
        <p:xfrm>
          <a:off x="1763688" y="2874729"/>
          <a:ext cx="5400600" cy="3362583"/>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número de diapositiva 3"/>
          <p:cNvSpPr>
            <a:spLocks noGrp="1"/>
          </p:cNvSpPr>
          <p:nvPr>
            <p:ph type="sldNum" sz="quarter" idx="12"/>
          </p:nvPr>
        </p:nvSpPr>
        <p:spPr/>
        <p:txBody>
          <a:bodyPr/>
          <a:lstStyle/>
          <a:p>
            <a:fld id="{1DF55681-7E2B-463B-B7BA-C07D3E18A64C}" type="slidenum">
              <a:rPr lang="es-ES" smtClean="0"/>
              <a:t>17</a:t>
            </a:fld>
            <a:endParaRPr lang="es-ES"/>
          </a:p>
        </p:txBody>
      </p:sp>
    </p:spTree>
    <p:extLst>
      <p:ext uri="{BB962C8B-B14F-4D97-AF65-F5344CB8AC3E}">
        <p14:creationId xmlns:p14="http://schemas.microsoft.com/office/powerpoint/2010/main" val="623888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3. SATISFACCIÓN DE LOS USUARIOS CON EL SERVICIO, CONCESIÓN URCM-152</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NPS (TASA DE RECOMENDACIÓN)</a:t>
            </a:r>
            <a:endParaRPr lang="es-ES" sz="1200" b="1" u="sng" dirty="0">
              <a:latin typeface="Trebuchet MS" panose="020B0603020202020204" pitchFamily="34" charset="0"/>
            </a:endParaRPr>
          </a:p>
        </p:txBody>
      </p:sp>
      <p:sp>
        <p:nvSpPr>
          <p:cNvPr id="11" name="18 Rectángulo"/>
          <p:cNvSpPr/>
          <p:nvPr/>
        </p:nvSpPr>
        <p:spPr>
          <a:xfrm>
            <a:off x="602416" y="1022539"/>
            <a:ext cx="6417856" cy="261610"/>
          </a:xfrm>
          <a:prstGeom prst="rect">
            <a:avLst/>
          </a:prstGeom>
        </p:spPr>
        <p:txBody>
          <a:bodyPr wrap="square">
            <a:spAutoFit/>
          </a:bodyPr>
          <a:lstStyle/>
          <a:p>
            <a:pPr algn="just"/>
            <a:r>
              <a:rPr lang="es-ES" sz="1100" dirty="0">
                <a:latin typeface="Trebuchet MS" panose="020B0603020202020204" pitchFamily="34" charset="0"/>
              </a:rPr>
              <a:t>Net Prometer Score (% Promotores (9-10) - % Detractores (0-6)) </a:t>
            </a:r>
          </a:p>
        </p:txBody>
      </p:sp>
      <p:graphicFrame>
        <p:nvGraphicFramePr>
          <p:cNvPr id="4" name="Tabla 3"/>
          <p:cNvGraphicFramePr>
            <a:graphicFrameLocks noGrp="1"/>
          </p:cNvGraphicFramePr>
          <p:nvPr>
            <p:extLst>
              <p:ext uri="{D42A27DB-BD31-4B8C-83A1-F6EECF244321}">
                <p14:modId xmlns:p14="http://schemas.microsoft.com/office/powerpoint/2010/main" val="1450560478"/>
              </p:ext>
            </p:extLst>
          </p:nvPr>
        </p:nvGraphicFramePr>
        <p:xfrm>
          <a:off x="755577" y="1471579"/>
          <a:ext cx="6768754" cy="1077132"/>
        </p:xfrm>
        <a:graphic>
          <a:graphicData uri="http://schemas.openxmlformats.org/drawingml/2006/table">
            <a:tbl>
              <a:tblPr firstRow="1" firstCol="1">
                <a:tableStyleId>{5C22544A-7EE6-4342-B048-85BDC9FD1C3A}</a:tableStyleId>
              </a:tblPr>
              <a:tblGrid>
                <a:gridCol w="1519962">
                  <a:extLst>
                    <a:ext uri="{9D8B030D-6E8A-4147-A177-3AD203B41FA5}">
                      <a16:colId xmlns:a16="http://schemas.microsoft.com/office/drawing/2014/main" val="3963035041"/>
                    </a:ext>
                  </a:extLst>
                </a:gridCol>
                <a:gridCol w="656099">
                  <a:extLst>
                    <a:ext uri="{9D8B030D-6E8A-4147-A177-3AD203B41FA5}">
                      <a16:colId xmlns:a16="http://schemas.microsoft.com/office/drawing/2014/main" val="19584385"/>
                    </a:ext>
                  </a:extLst>
                </a:gridCol>
                <a:gridCol w="656099">
                  <a:extLst>
                    <a:ext uri="{9D8B030D-6E8A-4147-A177-3AD203B41FA5}">
                      <a16:colId xmlns:a16="http://schemas.microsoft.com/office/drawing/2014/main" val="546623060"/>
                    </a:ext>
                  </a:extLst>
                </a:gridCol>
                <a:gridCol w="656099">
                  <a:extLst>
                    <a:ext uri="{9D8B030D-6E8A-4147-A177-3AD203B41FA5}">
                      <a16:colId xmlns:a16="http://schemas.microsoft.com/office/drawing/2014/main" val="3969051208"/>
                    </a:ext>
                  </a:extLst>
                </a:gridCol>
                <a:gridCol w="656099">
                  <a:extLst>
                    <a:ext uri="{9D8B030D-6E8A-4147-A177-3AD203B41FA5}">
                      <a16:colId xmlns:a16="http://schemas.microsoft.com/office/drawing/2014/main" val="1720890951"/>
                    </a:ext>
                  </a:extLst>
                </a:gridCol>
                <a:gridCol w="656099">
                  <a:extLst>
                    <a:ext uri="{9D8B030D-6E8A-4147-A177-3AD203B41FA5}">
                      <a16:colId xmlns:a16="http://schemas.microsoft.com/office/drawing/2014/main" val="3128059373"/>
                    </a:ext>
                  </a:extLst>
                </a:gridCol>
                <a:gridCol w="656099">
                  <a:extLst>
                    <a:ext uri="{9D8B030D-6E8A-4147-A177-3AD203B41FA5}">
                      <a16:colId xmlns:a16="http://schemas.microsoft.com/office/drawing/2014/main" val="1408714792"/>
                    </a:ext>
                  </a:extLst>
                </a:gridCol>
                <a:gridCol w="656099">
                  <a:extLst>
                    <a:ext uri="{9D8B030D-6E8A-4147-A177-3AD203B41FA5}">
                      <a16:colId xmlns:a16="http://schemas.microsoft.com/office/drawing/2014/main" val="2176233070"/>
                    </a:ext>
                  </a:extLst>
                </a:gridCol>
                <a:gridCol w="656099">
                  <a:extLst>
                    <a:ext uri="{9D8B030D-6E8A-4147-A177-3AD203B41FA5}">
                      <a16:colId xmlns:a16="http://schemas.microsoft.com/office/drawing/2014/main" val="2418938241"/>
                    </a:ext>
                  </a:extLst>
                </a:gridCol>
              </a:tblGrid>
              <a:tr h="269283">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36149946"/>
                  </a:ext>
                </a:extLst>
              </a:tr>
              <a:tr h="269283">
                <a:tc>
                  <a:txBody>
                    <a:bodyPr/>
                    <a:lstStyle/>
                    <a:p>
                      <a:pPr algn="l" fontAlgn="ctr"/>
                      <a:r>
                        <a:rPr lang="es-ES" sz="900" u="none" strike="noStrike">
                          <a:effectLst/>
                          <a:latin typeface="Trebuchet MS" panose="020B0603020202020204" pitchFamily="34" charset="0"/>
                        </a:rPr>
                        <a:t>Promotores (9-10)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68,36%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40,60%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37,50%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23,20%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29,90%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30,50%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24,80%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3,40%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55664682"/>
                  </a:ext>
                </a:extLst>
              </a:tr>
              <a:tr h="269283">
                <a:tc>
                  <a:txBody>
                    <a:bodyPr/>
                    <a:lstStyle/>
                    <a:p>
                      <a:pPr algn="l" fontAlgn="ctr"/>
                      <a:r>
                        <a:rPr lang="es-ES" sz="900" u="none" strike="noStrike">
                          <a:effectLst/>
                          <a:latin typeface="Trebuchet MS" panose="020B0603020202020204" pitchFamily="34" charset="0"/>
                        </a:rPr>
                        <a:t>Pasivos (7-8)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21,49%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47,70%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51,50%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54,70%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49,30%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58,40%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62,60%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70,20%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614488228"/>
                  </a:ext>
                </a:extLst>
              </a:tr>
              <a:tr h="269283">
                <a:tc>
                  <a:txBody>
                    <a:bodyPr/>
                    <a:lstStyle/>
                    <a:p>
                      <a:pPr algn="l" fontAlgn="ctr"/>
                      <a:r>
                        <a:rPr lang="es-ES" sz="900" u="none" strike="noStrike" dirty="0">
                          <a:effectLst/>
                          <a:latin typeface="Trebuchet MS" panose="020B0603020202020204" pitchFamily="34" charset="0"/>
                        </a:rPr>
                        <a:t>Detractores (0-6)</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dirty="0">
                          <a:effectLst/>
                          <a:latin typeface="Trebuchet MS" panose="020B0603020202020204" pitchFamily="34" charset="0"/>
                        </a:rPr>
                        <a:t>9,25%</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11,70%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10,60%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21,70%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20,80%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11,10%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12,10%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26,30%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290162127"/>
                  </a:ext>
                </a:extLst>
              </a:tr>
            </a:tbl>
          </a:graphicData>
        </a:graphic>
      </p:graphicFrame>
      <p:graphicFrame>
        <p:nvGraphicFramePr>
          <p:cNvPr id="10" name="Gráfico 9"/>
          <p:cNvGraphicFramePr>
            <a:graphicFrameLocks/>
          </p:cNvGraphicFramePr>
          <p:nvPr>
            <p:extLst>
              <p:ext uri="{D42A27DB-BD31-4B8C-83A1-F6EECF244321}">
                <p14:modId xmlns:p14="http://schemas.microsoft.com/office/powerpoint/2010/main" val="3592700137"/>
              </p:ext>
            </p:extLst>
          </p:nvPr>
        </p:nvGraphicFramePr>
        <p:xfrm>
          <a:off x="1492626" y="2736141"/>
          <a:ext cx="5562364" cy="3479711"/>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número de diapositiva 2"/>
          <p:cNvSpPr>
            <a:spLocks noGrp="1"/>
          </p:cNvSpPr>
          <p:nvPr>
            <p:ph type="sldNum" sz="quarter" idx="12"/>
          </p:nvPr>
        </p:nvSpPr>
        <p:spPr>
          <a:xfrm>
            <a:off x="6614864" y="6356350"/>
            <a:ext cx="2133600" cy="365125"/>
          </a:xfrm>
        </p:spPr>
        <p:txBody>
          <a:bodyPr/>
          <a:lstStyle/>
          <a:p>
            <a:fld id="{1DF55681-7E2B-463B-B7BA-C07D3E18A64C}" type="slidenum">
              <a:rPr lang="es-ES" smtClean="0"/>
              <a:t>18</a:t>
            </a:fld>
            <a:endParaRPr lang="es-ES"/>
          </a:p>
        </p:txBody>
      </p:sp>
    </p:spTree>
    <p:extLst>
      <p:ext uri="{BB962C8B-B14F-4D97-AF65-F5344CB8AC3E}">
        <p14:creationId xmlns:p14="http://schemas.microsoft.com/office/powerpoint/2010/main" val="1102303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3. SATISFACCIÓN DE LOS USUARIOS CON EL SERVICIO, CONCESIÓN URCM-152</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POR DIMENSIONES DEL SERVICIO</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4197300754"/>
              </p:ext>
            </p:extLst>
          </p:nvPr>
        </p:nvGraphicFramePr>
        <p:xfrm>
          <a:off x="971600" y="1700809"/>
          <a:ext cx="6984776" cy="4392486"/>
        </p:xfrm>
        <a:graphic>
          <a:graphicData uri="http://schemas.openxmlformats.org/drawingml/2006/table">
            <a:tbl>
              <a:tblPr>
                <a:tableStyleId>{5C22544A-7EE6-4342-B048-85BDC9FD1C3A}</a:tableStyleId>
              </a:tblPr>
              <a:tblGrid>
                <a:gridCol w="1976255">
                  <a:extLst>
                    <a:ext uri="{9D8B030D-6E8A-4147-A177-3AD203B41FA5}">
                      <a16:colId xmlns:a16="http://schemas.microsoft.com/office/drawing/2014/main" val="3754019981"/>
                    </a:ext>
                  </a:extLst>
                </a:gridCol>
                <a:gridCol w="5008521">
                  <a:extLst>
                    <a:ext uri="{9D8B030D-6E8A-4147-A177-3AD203B41FA5}">
                      <a16:colId xmlns:a16="http://schemas.microsoft.com/office/drawing/2014/main" val="1481064531"/>
                    </a:ext>
                  </a:extLst>
                </a:gridCol>
              </a:tblGrid>
              <a:tr h="209166">
                <a:tc rowSpan="2">
                  <a:txBody>
                    <a:bodyPr/>
                    <a:lstStyle/>
                    <a:p>
                      <a:pPr algn="l" fontAlgn="ctr"/>
                      <a:r>
                        <a:rPr lang="es-ES" sz="1100" u="none" strike="noStrike" dirty="0">
                          <a:effectLst/>
                          <a:latin typeface="Trebuchet MS" panose="020B0603020202020204" pitchFamily="34" charset="0"/>
                        </a:rPr>
                        <a:t>SEGURIDAD</a:t>
                      </a:r>
                      <a:endParaRPr lang="es-ES" sz="1100" b="0" i="0" u="none" strike="noStrike" dirty="0">
                        <a:solidFill>
                          <a:srgbClr val="000000"/>
                        </a:solidFill>
                        <a:effectLst/>
                        <a:latin typeface="Trebuchet MS" panose="020B0603020202020204" pitchFamily="34" charset="0"/>
                      </a:endParaRPr>
                    </a:p>
                  </a:txBody>
                  <a:tcPr marL="6350" marR="6350" marT="6350" marB="0" anchor="ctr">
                    <a:solidFill>
                      <a:schemeClr val="bg1">
                        <a:lumMod val="85000"/>
                      </a:schemeClr>
                    </a:solidFill>
                  </a:tcPr>
                </a:tc>
                <a:tc>
                  <a:txBody>
                    <a:bodyPr/>
                    <a:lstStyle/>
                    <a:p>
                      <a:pPr algn="l" fontAlgn="b"/>
                      <a:r>
                        <a:rPr lang="es-ES" sz="1100" u="none" strike="noStrike" dirty="0">
                          <a:effectLst/>
                          <a:latin typeface="Trebuchet MS" panose="020B0603020202020204" pitchFamily="34" charset="0"/>
                        </a:rPr>
                        <a:t>Seguridad personal ante robos y agresiones dentro del autobús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1">
                        <a:lumMod val="85000"/>
                      </a:schemeClr>
                    </a:solidFill>
                  </a:tcPr>
                </a:tc>
                <a:extLst>
                  <a:ext uri="{0D108BD9-81ED-4DB2-BD59-A6C34878D82A}">
                    <a16:rowId xmlns:a16="http://schemas.microsoft.com/office/drawing/2014/main" val="2463114435"/>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Seguridad en la conducción</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1">
                        <a:lumMod val="85000"/>
                      </a:schemeClr>
                    </a:solidFill>
                  </a:tcPr>
                </a:tc>
                <a:extLst>
                  <a:ext uri="{0D108BD9-81ED-4DB2-BD59-A6C34878D82A}">
                    <a16:rowId xmlns:a16="http://schemas.microsoft.com/office/drawing/2014/main" val="1201737791"/>
                  </a:ext>
                </a:extLst>
              </a:tr>
              <a:tr h="209166">
                <a:tc rowSpan="2">
                  <a:txBody>
                    <a:bodyPr/>
                    <a:lstStyle/>
                    <a:p>
                      <a:pPr algn="l" fontAlgn="ctr"/>
                      <a:r>
                        <a:rPr lang="es-ES" sz="1100" u="none" strike="noStrike">
                          <a:effectLst/>
                          <a:latin typeface="Trebuchet MS" panose="020B0603020202020204" pitchFamily="34" charset="0"/>
                        </a:rPr>
                        <a:t>ATENCIÓN AL CLIENTE</a:t>
                      </a:r>
                      <a:endParaRPr lang="es-ES" sz="1100" b="0" i="0" u="none" strike="noStrike">
                        <a:solidFill>
                          <a:srgbClr val="000000"/>
                        </a:solidFill>
                        <a:effectLst/>
                        <a:latin typeface="Trebuchet MS" panose="020B0603020202020204" pitchFamily="34" charset="0"/>
                      </a:endParaRPr>
                    </a:p>
                  </a:txBody>
                  <a:tcPr marL="6350" marR="6350" marT="6350" marB="0" anchor="ctr">
                    <a:solidFill>
                      <a:schemeClr val="tx2">
                        <a:lumMod val="40000"/>
                        <a:lumOff val="60000"/>
                      </a:schemeClr>
                    </a:solidFill>
                  </a:tcPr>
                </a:tc>
                <a:tc>
                  <a:txBody>
                    <a:bodyPr/>
                    <a:lstStyle/>
                    <a:p>
                      <a:pPr algn="l" fontAlgn="b"/>
                      <a:r>
                        <a:rPr lang="es-ES" sz="1100" u="none" strike="noStrike" dirty="0">
                          <a:effectLst/>
                          <a:latin typeface="Trebuchet MS" panose="020B0603020202020204" pitchFamily="34" charset="0"/>
                        </a:rPr>
                        <a:t>Atención al cliente </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tx2">
                        <a:lumMod val="40000"/>
                        <a:lumOff val="60000"/>
                      </a:schemeClr>
                    </a:solidFill>
                  </a:tcPr>
                </a:tc>
                <a:extLst>
                  <a:ext uri="{0D108BD9-81ED-4DB2-BD59-A6C34878D82A}">
                    <a16:rowId xmlns:a16="http://schemas.microsoft.com/office/drawing/2014/main" val="3015741113"/>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Trato del conductor</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tx2">
                        <a:lumMod val="40000"/>
                        <a:lumOff val="60000"/>
                      </a:schemeClr>
                    </a:solidFill>
                  </a:tcPr>
                </a:tc>
                <a:extLst>
                  <a:ext uri="{0D108BD9-81ED-4DB2-BD59-A6C34878D82A}">
                    <a16:rowId xmlns:a16="http://schemas.microsoft.com/office/drawing/2014/main" val="394687371"/>
                  </a:ext>
                </a:extLst>
              </a:tr>
              <a:tr h="209166">
                <a:tc rowSpan="5">
                  <a:txBody>
                    <a:bodyPr/>
                    <a:lstStyle/>
                    <a:p>
                      <a:pPr algn="l" fontAlgn="ctr"/>
                      <a:r>
                        <a:rPr lang="es-ES" sz="1100" u="none" strike="noStrike">
                          <a:effectLst/>
                          <a:latin typeface="Trebuchet MS" panose="020B0603020202020204" pitchFamily="34" charset="0"/>
                        </a:rPr>
                        <a:t>CONFORT</a:t>
                      </a:r>
                      <a:endParaRPr lang="es-ES" sz="1100" b="0" i="0" u="none" strike="noStrike">
                        <a:solidFill>
                          <a:srgbClr val="000000"/>
                        </a:solidFill>
                        <a:effectLst/>
                        <a:latin typeface="Trebuchet MS" panose="020B0603020202020204" pitchFamily="34" charset="0"/>
                      </a:endParaRPr>
                    </a:p>
                  </a:txBody>
                  <a:tcPr marL="6350" marR="6350" marT="6350" marB="0" anchor="ctr">
                    <a:solidFill>
                      <a:schemeClr val="accent2">
                        <a:lumMod val="40000"/>
                        <a:lumOff val="60000"/>
                      </a:schemeClr>
                    </a:solidFill>
                  </a:tcPr>
                </a:tc>
                <a:tc>
                  <a:txBody>
                    <a:bodyPr/>
                    <a:lstStyle/>
                    <a:p>
                      <a:pPr algn="l" fontAlgn="b"/>
                      <a:r>
                        <a:rPr lang="es-ES" sz="1100" u="none" strike="noStrike" dirty="0">
                          <a:effectLst/>
                          <a:latin typeface="Trebuchet MS" panose="020B0603020202020204" pitchFamily="34" charset="0"/>
                        </a:rPr>
                        <a:t>Acceso y descenso del autobús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2892979304"/>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Confort de los autobuses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2541031660"/>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Limpieza de los autobuses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1447772358"/>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Temperatura dentro del autobús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4143571552"/>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Disponibilidad de asientos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3298694161"/>
                  </a:ext>
                </a:extLst>
              </a:tr>
              <a:tr h="209166">
                <a:tc rowSpan="3">
                  <a:txBody>
                    <a:bodyPr/>
                    <a:lstStyle/>
                    <a:p>
                      <a:pPr algn="l" fontAlgn="ctr"/>
                      <a:r>
                        <a:rPr lang="es-ES" sz="1100" u="none" strike="noStrike">
                          <a:effectLst/>
                          <a:latin typeface="Trebuchet MS" panose="020B0603020202020204" pitchFamily="34" charset="0"/>
                        </a:rPr>
                        <a:t>INFORMACIÓN</a:t>
                      </a:r>
                      <a:endParaRPr lang="es-ES" sz="1100" b="0" i="0" u="none" strike="noStrike">
                        <a:solidFill>
                          <a:srgbClr val="000000"/>
                        </a:solidFill>
                        <a:effectLst/>
                        <a:latin typeface="Trebuchet MS" panose="020B0603020202020204" pitchFamily="34" charset="0"/>
                      </a:endParaRPr>
                    </a:p>
                  </a:txBody>
                  <a:tcPr marL="6350" marR="6350" marT="6350" marB="0" anchor="ctr">
                    <a:solidFill>
                      <a:srgbClr val="FFFF00"/>
                    </a:solidFill>
                  </a:tcPr>
                </a:tc>
                <a:tc>
                  <a:txBody>
                    <a:bodyPr/>
                    <a:lstStyle/>
                    <a:p>
                      <a:pPr algn="l" fontAlgn="b"/>
                      <a:r>
                        <a:rPr lang="es-ES" sz="1100" u="none" strike="noStrike" dirty="0">
                          <a:effectLst/>
                          <a:latin typeface="Trebuchet MS" panose="020B0603020202020204" pitchFamily="34" charset="0"/>
                        </a:rPr>
                        <a:t>Información sobre el servicio</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rgbClr val="FFFF00"/>
                    </a:solidFill>
                  </a:tcPr>
                </a:tc>
                <a:extLst>
                  <a:ext uri="{0D108BD9-81ED-4DB2-BD59-A6C34878D82A}">
                    <a16:rowId xmlns:a16="http://schemas.microsoft.com/office/drawing/2014/main" val="3133965260"/>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Información sobre incidencias en el servicio</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rgbClr val="FFFF00"/>
                    </a:solidFill>
                  </a:tcPr>
                </a:tc>
                <a:extLst>
                  <a:ext uri="{0D108BD9-81ED-4DB2-BD59-A6C34878D82A}">
                    <a16:rowId xmlns:a16="http://schemas.microsoft.com/office/drawing/2014/main" val="2885940420"/>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Información sobre próximas paradas dentro del autobús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rgbClr val="FFFF00"/>
                    </a:solidFill>
                  </a:tcPr>
                </a:tc>
                <a:extLst>
                  <a:ext uri="{0D108BD9-81ED-4DB2-BD59-A6C34878D82A}">
                    <a16:rowId xmlns:a16="http://schemas.microsoft.com/office/drawing/2014/main" val="3350721387"/>
                  </a:ext>
                </a:extLst>
              </a:tr>
              <a:tr h="209166">
                <a:tc rowSpan="4">
                  <a:txBody>
                    <a:bodyPr/>
                    <a:lstStyle/>
                    <a:p>
                      <a:pPr algn="l" fontAlgn="ctr"/>
                      <a:r>
                        <a:rPr lang="es-ES" sz="1100" u="none" strike="noStrike">
                          <a:effectLst/>
                          <a:latin typeface="Trebuchet MS" panose="020B0603020202020204" pitchFamily="34" charset="0"/>
                        </a:rPr>
                        <a:t>SERVICIO OFERTADO</a:t>
                      </a:r>
                      <a:endParaRPr lang="es-ES" sz="1100" b="0" i="0" u="none" strike="noStrike">
                        <a:solidFill>
                          <a:srgbClr val="000000"/>
                        </a:solidFill>
                        <a:effectLst/>
                        <a:latin typeface="Trebuchet MS" panose="020B0603020202020204" pitchFamily="34" charset="0"/>
                      </a:endParaRPr>
                    </a:p>
                  </a:txBody>
                  <a:tcPr marL="6350" marR="6350" marT="6350" marB="0" anchor="ctr">
                    <a:solidFill>
                      <a:schemeClr val="bg2">
                        <a:lumMod val="75000"/>
                      </a:schemeClr>
                    </a:solidFill>
                  </a:tcPr>
                </a:tc>
                <a:tc>
                  <a:txBody>
                    <a:bodyPr/>
                    <a:lstStyle/>
                    <a:p>
                      <a:pPr algn="l" fontAlgn="b"/>
                      <a:r>
                        <a:rPr lang="es-ES" sz="1100" u="none" strike="noStrike" dirty="0">
                          <a:effectLst/>
                          <a:latin typeface="Trebuchet MS" panose="020B0603020202020204" pitchFamily="34" charset="0"/>
                        </a:rPr>
                        <a:t>Horario y frecuencia de los autobuses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2408589398"/>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Itinerario de la línea y su correspondencia con otros medios de transporte</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4177897112"/>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Puntualidad de los autobuses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2069691603"/>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Duración del viaje</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105435739"/>
                  </a:ext>
                </a:extLst>
              </a:tr>
              <a:tr h="209166">
                <a:tc rowSpan="3">
                  <a:txBody>
                    <a:bodyPr/>
                    <a:lstStyle/>
                    <a:p>
                      <a:pPr algn="l" fontAlgn="ctr"/>
                      <a:r>
                        <a:rPr lang="es-ES" sz="1100" u="none" strike="noStrike">
                          <a:effectLst/>
                          <a:latin typeface="Trebuchet MS" panose="020B0603020202020204" pitchFamily="34" charset="0"/>
                        </a:rPr>
                        <a:t>INFRAESTRUCTURA</a:t>
                      </a:r>
                      <a:endParaRPr lang="es-ES" sz="1100" b="0" i="0" u="none" strike="noStrike">
                        <a:solidFill>
                          <a:srgbClr val="000000"/>
                        </a:solidFill>
                        <a:effectLst/>
                        <a:latin typeface="Trebuchet MS" panose="020B0603020202020204" pitchFamily="34" charset="0"/>
                      </a:endParaRPr>
                    </a:p>
                  </a:txBody>
                  <a:tcPr marL="6350" marR="6350" marT="6350" marB="0" anchor="ctr">
                    <a:solidFill>
                      <a:schemeClr val="accent4">
                        <a:lumMod val="40000"/>
                        <a:lumOff val="60000"/>
                      </a:schemeClr>
                    </a:solidFill>
                  </a:tcPr>
                </a:tc>
                <a:tc>
                  <a:txBody>
                    <a:bodyPr/>
                    <a:lstStyle/>
                    <a:p>
                      <a:pPr algn="l" fontAlgn="b"/>
                      <a:r>
                        <a:rPr lang="es-ES" sz="1100" u="none" strike="noStrike" dirty="0">
                          <a:effectLst/>
                          <a:latin typeface="Trebuchet MS" panose="020B0603020202020204" pitchFamily="34" charset="0"/>
                        </a:rPr>
                        <a:t>Señalización e identificación de las paradas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4">
                        <a:lumMod val="40000"/>
                        <a:lumOff val="60000"/>
                      </a:schemeClr>
                    </a:solidFill>
                  </a:tcPr>
                </a:tc>
                <a:extLst>
                  <a:ext uri="{0D108BD9-81ED-4DB2-BD59-A6C34878D82A}">
                    <a16:rowId xmlns:a16="http://schemas.microsoft.com/office/drawing/2014/main" val="2161568309"/>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Nº de marquesinas de la línea</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4">
                        <a:lumMod val="40000"/>
                        <a:lumOff val="60000"/>
                      </a:schemeClr>
                    </a:solidFill>
                  </a:tcPr>
                </a:tc>
                <a:extLst>
                  <a:ext uri="{0D108BD9-81ED-4DB2-BD59-A6C34878D82A}">
                    <a16:rowId xmlns:a16="http://schemas.microsoft.com/office/drawing/2014/main" val="1081350206"/>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Utilidad y comodidad de las marquesinas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4">
                        <a:lumMod val="40000"/>
                        <a:lumOff val="60000"/>
                      </a:schemeClr>
                    </a:solidFill>
                  </a:tcPr>
                </a:tc>
                <a:extLst>
                  <a:ext uri="{0D108BD9-81ED-4DB2-BD59-A6C34878D82A}">
                    <a16:rowId xmlns:a16="http://schemas.microsoft.com/office/drawing/2014/main" val="3563442478"/>
                  </a:ext>
                </a:extLst>
              </a:tr>
              <a:tr h="209166">
                <a:tc rowSpan="2">
                  <a:txBody>
                    <a:bodyPr/>
                    <a:lstStyle/>
                    <a:p>
                      <a:pPr algn="l" fontAlgn="ctr"/>
                      <a:r>
                        <a:rPr lang="es-ES" sz="1100" u="none" strike="noStrike">
                          <a:effectLst/>
                          <a:latin typeface="Trebuchet MS" panose="020B0603020202020204" pitchFamily="34" charset="0"/>
                        </a:rPr>
                        <a:t>MEDIO AMBIENTE</a:t>
                      </a:r>
                      <a:endParaRPr lang="es-ES" sz="1100" b="0" i="0" u="none" strike="noStrike">
                        <a:solidFill>
                          <a:srgbClr val="000000"/>
                        </a:solidFill>
                        <a:effectLst/>
                        <a:latin typeface="Trebuchet MS" panose="020B0603020202020204" pitchFamily="34" charset="0"/>
                      </a:endParaRPr>
                    </a:p>
                  </a:txBody>
                  <a:tcPr marL="6350" marR="6350" marT="6350" marB="0" anchor="ctr">
                    <a:solidFill>
                      <a:srgbClr val="92D050"/>
                    </a:solidFill>
                  </a:tcPr>
                </a:tc>
                <a:tc>
                  <a:txBody>
                    <a:bodyPr/>
                    <a:lstStyle/>
                    <a:p>
                      <a:pPr algn="l" fontAlgn="b"/>
                      <a:r>
                        <a:rPr lang="es-ES" sz="1100" u="none" strike="noStrike">
                          <a:effectLst/>
                          <a:latin typeface="Trebuchet MS" panose="020B0603020202020204" pitchFamily="34" charset="0"/>
                        </a:rPr>
                        <a:t>Ausencia de contaminación por humos y ruido de los autobuses</a:t>
                      </a:r>
                      <a:endParaRPr lang="es-ES" sz="1100" b="0" i="0" u="none" strike="noStrike">
                        <a:solidFill>
                          <a:srgbClr val="000000"/>
                        </a:solidFill>
                        <a:effectLst/>
                        <a:latin typeface="Trebuchet MS" panose="020B0603020202020204" pitchFamily="34" charset="0"/>
                      </a:endParaRPr>
                    </a:p>
                  </a:txBody>
                  <a:tcPr marL="6350" marR="6350" marT="6350" marB="0" anchor="b">
                    <a:solidFill>
                      <a:srgbClr val="92D050"/>
                    </a:solidFill>
                  </a:tcPr>
                </a:tc>
                <a:extLst>
                  <a:ext uri="{0D108BD9-81ED-4DB2-BD59-A6C34878D82A}">
                    <a16:rowId xmlns:a16="http://schemas.microsoft.com/office/drawing/2014/main" val="1428148888"/>
                  </a:ext>
                </a:extLst>
              </a:tr>
              <a:tr h="209166">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Ventilación y climatización de los intercambiadores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rgbClr val="92D050"/>
                    </a:solidFill>
                  </a:tcPr>
                </a:tc>
                <a:extLst>
                  <a:ext uri="{0D108BD9-81ED-4DB2-BD59-A6C34878D82A}">
                    <a16:rowId xmlns:a16="http://schemas.microsoft.com/office/drawing/2014/main" val="3830465485"/>
                  </a:ext>
                </a:extLst>
              </a:tr>
            </a:tbl>
          </a:graphicData>
        </a:graphic>
      </p:graphicFrame>
      <p:sp>
        <p:nvSpPr>
          <p:cNvPr id="9" name="18 Rectángulo"/>
          <p:cNvSpPr/>
          <p:nvPr/>
        </p:nvSpPr>
        <p:spPr>
          <a:xfrm>
            <a:off x="625304" y="1090491"/>
            <a:ext cx="7403080" cy="430887"/>
          </a:xfrm>
          <a:prstGeom prst="rect">
            <a:avLst/>
          </a:prstGeom>
        </p:spPr>
        <p:txBody>
          <a:bodyPr wrap="square">
            <a:spAutoFit/>
          </a:bodyPr>
          <a:lstStyle/>
          <a:p>
            <a:pPr algn="just"/>
            <a:r>
              <a:rPr lang="es-ES" sz="1100" dirty="0" smtClean="0">
                <a:latin typeface="Trebuchet MS" panose="020B0603020202020204" pitchFamily="34" charset="0"/>
              </a:rPr>
              <a:t>Los distintos atributos que componen la encuesta de satisfacción realizada por el Consorcio de Transportes, se pueden agrupar en las siguientes dimensiones de servicio.</a:t>
            </a:r>
            <a:endParaRPr lang="es-ES" sz="1100" dirty="0">
              <a:latin typeface="Trebuchet MS" panose="020B0603020202020204" pitchFamily="34" charset="0"/>
            </a:endParaRPr>
          </a:p>
        </p:txBody>
      </p:sp>
      <p:sp>
        <p:nvSpPr>
          <p:cNvPr id="4" name="Marcador de número de diapositiva 3"/>
          <p:cNvSpPr>
            <a:spLocks noGrp="1"/>
          </p:cNvSpPr>
          <p:nvPr>
            <p:ph type="sldNum" sz="quarter" idx="12"/>
          </p:nvPr>
        </p:nvSpPr>
        <p:spPr/>
        <p:txBody>
          <a:bodyPr/>
          <a:lstStyle/>
          <a:p>
            <a:fld id="{1DF55681-7E2B-463B-B7BA-C07D3E18A64C}" type="slidenum">
              <a:rPr lang="es-ES" smtClean="0"/>
              <a:t>19</a:t>
            </a:fld>
            <a:endParaRPr lang="es-ES"/>
          </a:p>
        </p:txBody>
      </p:sp>
    </p:spTree>
    <p:extLst>
      <p:ext uri="{BB962C8B-B14F-4D97-AF65-F5344CB8AC3E}">
        <p14:creationId xmlns:p14="http://schemas.microsoft.com/office/powerpoint/2010/main" val="2087502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000" dirty="0" smtClean="0">
                <a:latin typeface="Trebuchet MS" panose="020B0603020202020204" pitchFamily="34" charset="0"/>
              </a:rPr>
              <a:t>INDICE DE CONTENIDO</a:t>
            </a:r>
            <a:endParaRPr lang="es-ES" sz="2000" dirty="0">
              <a:latin typeface="Trebuchet MS" panose="020B0603020202020204" pitchFamily="34" charset="0"/>
            </a:endParaRPr>
          </a:p>
        </p:txBody>
      </p:sp>
      <p:sp>
        <p:nvSpPr>
          <p:cNvPr id="3" name="2 Marcador de contenido"/>
          <p:cNvSpPr>
            <a:spLocks noGrp="1"/>
          </p:cNvSpPr>
          <p:nvPr>
            <p:ph idx="1"/>
          </p:nvPr>
        </p:nvSpPr>
        <p:spPr>
          <a:xfrm>
            <a:off x="971600" y="1600200"/>
            <a:ext cx="7715200" cy="4525963"/>
          </a:xfrm>
        </p:spPr>
        <p:txBody>
          <a:bodyPr>
            <a:noAutofit/>
          </a:bodyPr>
          <a:lstStyle/>
          <a:p>
            <a:pPr marL="514350" indent="-514350">
              <a:lnSpc>
                <a:spcPct val="150000"/>
              </a:lnSpc>
              <a:buFont typeface="+mj-lt"/>
              <a:buAutoNum type="arabicPeriod"/>
            </a:pPr>
            <a:r>
              <a:rPr lang="es-ES_tradnl" sz="1600" dirty="0" smtClean="0">
                <a:latin typeface="Trebuchet MS" panose="020B0603020202020204" pitchFamily="34" charset="0"/>
              </a:rPr>
              <a:t>Introducción.</a:t>
            </a:r>
          </a:p>
          <a:p>
            <a:pPr marL="514350" indent="-514350">
              <a:lnSpc>
                <a:spcPct val="150000"/>
              </a:lnSpc>
              <a:buFont typeface="+mj-lt"/>
              <a:buAutoNum type="arabicPeriod"/>
            </a:pPr>
            <a:r>
              <a:rPr lang="es-ES_tradnl" sz="1600" dirty="0" smtClean="0">
                <a:latin typeface="Trebuchet MS" panose="020B0603020202020204" pitchFamily="34" charset="0"/>
              </a:rPr>
              <a:t>Satisfacción de los usuarios con el servicio, concesión VCM-605.</a:t>
            </a:r>
          </a:p>
          <a:p>
            <a:pPr marL="514350" indent="-514350">
              <a:lnSpc>
                <a:spcPct val="150000"/>
              </a:lnSpc>
              <a:buFont typeface="+mj-lt"/>
              <a:buAutoNum type="arabicPeriod"/>
            </a:pPr>
            <a:r>
              <a:rPr lang="es-ES_tradnl" sz="1600" dirty="0" smtClean="0">
                <a:latin typeface="Trebuchet MS" panose="020B0603020202020204" pitchFamily="34" charset="0"/>
              </a:rPr>
              <a:t>Satisfacción de los usuarios con el servicio, concesión URCM-152.</a:t>
            </a:r>
          </a:p>
          <a:p>
            <a:pPr marL="514350" indent="-514350">
              <a:lnSpc>
                <a:spcPct val="150000"/>
              </a:lnSpc>
              <a:buFont typeface="+mj-lt"/>
              <a:buAutoNum type="arabicPeriod"/>
            </a:pPr>
            <a:r>
              <a:rPr lang="es-ES_tradnl" sz="1600" dirty="0" smtClean="0">
                <a:latin typeface="Trebuchet MS" panose="020B0603020202020204" pitchFamily="34" charset="0"/>
              </a:rPr>
              <a:t>Satisfacción de los usuarios con el servicio, concesión VCM-603.</a:t>
            </a:r>
          </a:p>
          <a:p>
            <a:pPr marL="514350" indent="-514350">
              <a:lnSpc>
                <a:spcPct val="150000"/>
              </a:lnSpc>
              <a:buFont typeface="+mj-lt"/>
              <a:buAutoNum type="arabicPeriod"/>
            </a:pPr>
            <a:r>
              <a:rPr lang="es-ES_tradnl" sz="1600" dirty="0" smtClean="0">
                <a:latin typeface="Trebuchet MS" panose="020B0603020202020204" pitchFamily="34" charset="0"/>
              </a:rPr>
              <a:t>Comparativa de los resultados año 2020.</a:t>
            </a:r>
          </a:p>
          <a:p>
            <a:pPr marL="514350" indent="-514350">
              <a:lnSpc>
                <a:spcPct val="150000"/>
              </a:lnSpc>
              <a:buFont typeface="+mj-lt"/>
              <a:buAutoNum type="arabicPeriod"/>
            </a:pPr>
            <a:r>
              <a:rPr lang="es-ES_tradnl" sz="1600" dirty="0" smtClean="0">
                <a:latin typeface="Trebuchet MS" panose="020B0603020202020204" pitchFamily="34" charset="0"/>
              </a:rPr>
              <a:t>Cálculo del indicador Sistema de Bonificaciones y Penalizaciones (Plan de Calidad CRTM)</a:t>
            </a:r>
          </a:p>
          <a:p>
            <a:pPr marL="0" indent="0">
              <a:lnSpc>
                <a:spcPct val="150000"/>
              </a:lnSpc>
              <a:buNone/>
            </a:pPr>
            <a:endParaRPr lang="es-ES_tradnl" sz="1600" dirty="0" smtClean="0">
              <a:latin typeface="Trebuchet MS" panose="020B0603020202020204" pitchFamily="34" charset="0"/>
            </a:endParaRPr>
          </a:p>
        </p:txBody>
      </p:sp>
      <p:sp>
        <p:nvSpPr>
          <p:cNvPr id="4" name="Marcador de número de diapositiva 3"/>
          <p:cNvSpPr>
            <a:spLocks noGrp="1"/>
          </p:cNvSpPr>
          <p:nvPr>
            <p:ph type="sldNum" sz="quarter" idx="12"/>
          </p:nvPr>
        </p:nvSpPr>
        <p:spPr/>
        <p:txBody>
          <a:bodyPr/>
          <a:lstStyle/>
          <a:p>
            <a:fld id="{1DF55681-7E2B-463B-B7BA-C07D3E18A64C}" type="slidenum">
              <a:rPr lang="es-ES" smtClean="0"/>
              <a:t>2</a:t>
            </a:fld>
            <a:endParaRPr lang="es-ES"/>
          </a:p>
        </p:txBody>
      </p:sp>
    </p:spTree>
    <p:extLst>
      <p:ext uri="{BB962C8B-B14F-4D97-AF65-F5344CB8AC3E}">
        <p14:creationId xmlns:p14="http://schemas.microsoft.com/office/powerpoint/2010/main" val="3733398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3. SATISFACCIÓN DE LOS USUARIOS CON EL SERVICIO, CONCESIÓN URCM-152</a:t>
            </a:r>
            <a:endParaRPr lang="es-ES" sz="1800" dirty="0">
              <a:latin typeface="Trebuchet MS" panose="020B0603020202020204" pitchFamily="34" charset="0"/>
            </a:endParaRPr>
          </a:p>
        </p:txBody>
      </p:sp>
      <p:sp>
        <p:nvSpPr>
          <p:cNvPr id="7" name="18 Rectángulo"/>
          <p:cNvSpPr/>
          <p:nvPr/>
        </p:nvSpPr>
        <p:spPr>
          <a:xfrm>
            <a:off x="611560" y="692696"/>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POR DIMENSIONES DEL SERVICIO</a:t>
            </a:r>
            <a:endParaRPr lang="es-ES" sz="1200" b="1" u="sng" dirty="0">
              <a:latin typeface="Trebuchet MS" panose="020B0603020202020204" pitchFamily="34" charset="0"/>
            </a:endParaRPr>
          </a:p>
        </p:txBody>
      </p:sp>
      <p:sp>
        <p:nvSpPr>
          <p:cNvPr id="9" name="18 Rectángulo"/>
          <p:cNvSpPr/>
          <p:nvPr/>
        </p:nvSpPr>
        <p:spPr>
          <a:xfrm>
            <a:off x="625304" y="980728"/>
            <a:ext cx="7403080" cy="430887"/>
          </a:xfrm>
          <a:prstGeom prst="rect">
            <a:avLst/>
          </a:prstGeom>
        </p:spPr>
        <p:txBody>
          <a:bodyPr wrap="square">
            <a:spAutoFit/>
          </a:bodyPr>
          <a:lstStyle/>
          <a:p>
            <a:pPr algn="just"/>
            <a:r>
              <a:rPr lang="es-ES" sz="1100" dirty="0" smtClean="0">
                <a:latin typeface="Trebuchet MS" panose="020B0603020202020204" pitchFamily="34" charset="0"/>
              </a:rPr>
              <a:t>La valoración de las distintas dimensiones del servicio en estos años es la siguiente, comparada con la obtenida por el conjunto de empresas del Consorcio de Transportes.</a:t>
            </a:r>
            <a:endParaRPr lang="es-ES" sz="1100"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036896908"/>
              </p:ext>
            </p:extLst>
          </p:nvPr>
        </p:nvGraphicFramePr>
        <p:xfrm>
          <a:off x="727008" y="1533944"/>
          <a:ext cx="7239000" cy="1473200"/>
        </p:xfrm>
        <a:graphic>
          <a:graphicData uri="http://schemas.openxmlformats.org/drawingml/2006/table">
            <a:tbl>
              <a:tblPr firstRow="1" firstCol="1">
                <a:tableStyleId>{5C22544A-7EE6-4342-B048-85BDC9FD1C3A}</a:tableStyleId>
              </a:tblPr>
              <a:tblGrid>
                <a:gridCol w="1104900">
                  <a:extLst>
                    <a:ext uri="{9D8B030D-6E8A-4147-A177-3AD203B41FA5}">
                      <a16:colId xmlns:a16="http://schemas.microsoft.com/office/drawing/2014/main" val="2631259987"/>
                    </a:ext>
                  </a:extLst>
                </a:gridCol>
                <a:gridCol w="800100">
                  <a:extLst>
                    <a:ext uri="{9D8B030D-6E8A-4147-A177-3AD203B41FA5}">
                      <a16:colId xmlns:a16="http://schemas.microsoft.com/office/drawing/2014/main" val="2327406657"/>
                    </a:ext>
                  </a:extLst>
                </a:gridCol>
                <a:gridCol w="762000">
                  <a:extLst>
                    <a:ext uri="{9D8B030D-6E8A-4147-A177-3AD203B41FA5}">
                      <a16:colId xmlns:a16="http://schemas.microsoft.com/office/drawing/2014/main" val="3751126005"/>
                    </a:ext>
                  </a:extLst>
                </a:gridCol>
                <a:gridCol w="762000">
                  <a:extLst>
                    <a:ext uri="{9D8B030D-6E8A-4147-A177-3AD203B41FA5}">
                      <a16:colId xmlns:a16="http://schemas.microsoft.com/office/drawing/2014/main" val="1596619239"/>
                    </a:ext>
                  </a:extLst>
                </a:gridCol>
                <a:gridCol w="762000">
                  <a:extLst>
                    <a:ext uri="{9D8B030D-6E8A-4147-A177-3AD203B41FA5}">
                      <a16:colId xmlns:a16="http://schemas.microsoft.com/office/drawing/2014/main" val="1312246415"/>
                    </a:ext>
                  </a:extLst>
                </a:gridCol>
                <a:gridCol w="762000">
                  <a:extLst>
                    <a:ext uri="{9D8B030D-6E8A-4147-A177-3AD203B41FA5}">
                      <a16:colId xmlns:a16="http://schemas.microsoft.com/office/drawing/2014/main" val="635289990"/>
                    </a:ext>
                  </a:extLst>
                </a:gridCol>
                <a:gridCol w="762000">
                  <a:extLst>
                    <a:ext uri="{9D8B030D-6E8A-4147-A177-3AD203B41FA5}">
                      <a16:colId xmlns:a16="http://schemas.microsoft.com/office/drawing/2014/main" val="1729251517"/>
                    </a:ext>
                  </a:extLst>
                </a:gridCol>
                <a:gridCol w="762000">
                  <a:extLst>
                    <a:ext uri="{9D8B030D-6E8A-4147-A177-3AD203B41FA5}">
                      <a16:colId xmlns:a16="http://schemas.microsoft.com/office/drawing/2014/main" val="3289607842"/>
                    </a:ext>
                  </a:extLst>
                </a:gridCol>
                <a:gridCol w="762000">
                  <a:extLst>
                    <a:ext uri="{9D8B030D-6E8A-4147-A177-3AD203B41FA5}">
                      <a16:colId xmlns:a16="http://schemas.microsoft.com/office/drawing/2014/main" val="1874541605"/>
                    </a:ext>
                  </a:extLst>
                </a:gridCol>
              </a:tblGrid>
              <a:tr h="184150">
                <a:tc>
                  <a:txBody>
                    <a:bodyPr/>
                    <a:lstStyle/>
                    <a:p>
                      <a:pPr algn="l" fontAlgn="b"/>
                      <a:r>
                        <a:rPr lang="es-ES" sz="900" u="none" strike="noStrike">
                          <a:effectLst/>
                          <a:latin typeface="Trebuchet MS" panose="020B0603020202020204" pitchFamily="34" charset="0"/>
                        </a:rPr>
                        <a:t>URCM-152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284580528"/>
                  </a:ext>
                </a:extLst>
              </a:tr>
              <a:tr h="184150">
                <a:tc>
                  <a:txBody>
                    <a:bodyPr/>
                    <a:lstStyle/>
                    <a:p>
                      <a:pPr algn="l" fontAlgn="b"/>
                      <a:r>
                        <a:rPr lang="es-ES" sz="900" u="none" strike="noStrike">
                          <a:effectLst/>
                          <a:latin typeface="Trebuchet MS" panose="020B0603020202020204" pitchFamily="34" charset="0"/>
                        </a:rPr>
                        <a:t>Seguridad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8,67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8,47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597500178"/>
                  </a:ext>
                </a:extLst>
              </a:tr>
              <a:tr h="184150">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8,82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8,44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592365185"/>
                  </a:ext>
                </a:extLst>
              </a:tr>
              <a:tr h="184150">
                <a:tc>
                  <a:txBody>
                    <a:bodyPr/>
                    <a:lstStyle/>
                    <a:p>
                      <a:pPr algn="l" fontAlgn="b"/>
                      <a:r>
                        <a:rPr lang="es-ES" sz="900" u="none" strike="noStrike">
                          <a:effectLst/>
                          <a:latin typeface="Trebuchet MS" panose="020B0603020202020204" pitchFamily="34" charset="0"/>
                        </a:rPr>
                        <a:t>Confort</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8,59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8,89</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857572044"/>
                  </a:ext>
                </a:extLst>
              </a:tr>
              <a:tr h="184150">
                <a:tc>
                  <a:txBody>
                    <a:bodyPr/>
                    <a:lstStyle/>
                    <a:p>
                      <a:pPr algn="l" fontAlgn="b"/>
                      <a:r>
                        <a:rPr lang="es-ES" sz="900" u="none" strike="noStrike">
                          <a:effectLst/>
                          <a:latin typeface="Trebuchet MS" panose="020B0603020202020204" pitchFamily="34" charset="0"/>
                        </a:rPr>
                        <a:t>Información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8,53</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359804160"/>
                  </a:ext>
                </a:extLst>
              </a:tr>
              <a:tr h="184150">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7,89</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701393390"/>
                  </a:ext>
                </a:extLst>
              </a:tr>
              <a:tr h="184150">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8,31</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472536497"/>
                  </a:ext>
                </a:extLst>
              </a:tr>
              <a:tr h="184150">
                <a:tc>
                  <a:txBody>
                    <a:bodyPr/>
                    <a:lstStyle/>
                    <a:p>
                      <a:pPr algn="l" fontAlgn="b"/>
                      <a:r>
                        <a:rPr lang="es-ES" sz="900" u="none" strike="noStrike">
                          <a:effectLst/>
                          <a:latin typeface="Trebuchet MS" panose="020B0603020202020204" pitchFamily="34" charset="0"/>
                        </a:rPr>
                        <a:t>Medio Ambiente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7,48</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464559172"/>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098976587"/>
              </p:ext>
            </p:extLst>
          </p:nvPr>
        </p:nvGraphicFramePr>
        <p:xfrm>
          <a:off x="727008" y="3111090"/>
          <a:ext cx="7239000" cy="1473200"/>
        </p:xfrm>
        <a:graphic>
          <a:graphicData uri="http://schemas.openxmlformats.org/drawingml/2006/table">
            <a:tbl>
              <a:tblPr firstRow="1" firstCol="1">
                <a:tableStyleId>{21E4AEA4-8DFA-4A89-87EB-49C32662AFE0}</a:tableStyleId>
              </a:tblPr>
              <a:tblGrid>
                <a:gridCol w="1104900">
                  <a:extLst>
                    <a:ext uri="{9D8B030D-6E8A-4147-A177-3AD203B41FA5}">
                      <a16:colId xmlns:a16="http://schemas.microsoft.com/office/drawing/2014/main" val="108462877"/>
                    </a:ext>
                  </a:extLst>
                </a:gridCol>
                <a:gridCol w="800100">
                  <a:extLst>
                    <a:ext uri="{9D8B030D-6E8A-4147-A177-3AD203B41FA5}">
                      <a16:colId xmlns:a16="http://schemas.microsoft.com/office/drawing/2014/main" val="2148685972"/>
                    </a:ext>
                  </a:extLst>
                </a:gridCol>
                <a:gridCol w="762000">
                  <a:extLst>
                    <a:ext uri="{9D8B030D-6E8A-4147-A177-3AD203B41FA5}">
                      <a16:colId xmlns:a16="http://schemas.microsoft.com/office/drawing/2014/main" val="449566022"/>
                    </a:ext>
                  </a:extLst>
                </a:gridCol>
                <a:gridCol w="762000">
                  <a:extLst>
                    <a:ext uri="{9D8B030D-6E8A-4147-A177-3AD203B41FA5}">
                      <a16:colId xmlns:a16="http://schemas.microsoft.com/office/drawing/2014/main" val="1770070222"/>
                    </a:ext>
                  </a:extLst>
                </a:gridCol>
                <a:gridCol w="762000">
                  <a:extLst>
                    <a:ext uri="{9D8B030D-6E8A-4147-A177-3AD203B41FA5}">
                      <a16:colId xmlns:a16="http://schemas.microsoft.com/office/drawing/2014/main" val="3029155350"/>
                    </a:ext>
                  </a:extLst>
                </a:gridCol>
                <a:gridCol w="762000">
                  <a:extLst>
                    <a:ext uri="{9D8B030D-6E8A-4147-A177-3AD203B41FA5}">
                      <a16:colId xmlns:a16="http://schemas.microsoft.com/office/drawing/2014/main" val="4140418931"/>
                    </a:ext>
                  </a:extLst>
                </a:gridCol>
                <a:gridCol w="762000">
                  <a:extLst>
                    <a:ext uri="{9D8B030D-6E8A-4147-A177-3AD203B41FA5}">
                      <a16:colId xmlns:a16="http://schemas.microsoft.com/office/drawing/2014/main" val="2847507875"/>
                    </a:ext>
                  </a:extLst>
                </a:gridCol>
                <a:gridCol w="762000">
                  <a:extLst>
                    <a:ext uri="{9D8B030D-6E8A-4147-A177-3AD203B41FA5}">
                      <a16:colId xmlns:a16="http://schemas.microsoft.com/office/drawing/2014/main" val="3883445730"/>
                    </a:ext>
                  </a:extLst>
                </a:gridCol>
                <a:gridCol w="762000">
                  <a:extLst>
                    <a:ext uri="{9D8B030D-6E8A-4147-A177-3AD203B41FA5}">
                      <a16:colId xmlns:a16="http://schemas.microsoft.com/office/drawing/2014/main" val="3102130812"/>
                    </a:ext>
                  </a:extLst>
                </a:gridCol>
              </a:tblGrid>
              <a:tr h="184150">
                <a:tc>
                  <a:txBody>
                    <a:bodyPr/>
                    <a:lstStyle/>
                    <a:p>
                      <a:pPr algn="l" fontAlgn="b"/>
                      <a:r>
                        <a:rPr lang="es-ES" sz="900" u="none" strike="noStrike">
                          <a:effectLst/>
                          <a:latin typeface="Trebuchet MS" panose="020B0603020202020204" pitchFamily="34" charset="0"/>
                        </a:rPr>
                        <a:t>Red Interurbanos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463360261"/>
                  </a:ext>
                </a:extLst>
              </a:tr>
              <a:tr h="184150">
                <a:tc>
                  <a:txBody>
                    <a:bodyPr/>
                    <a:lstStyle/>
                    <a:p>
                      <a:pPr algn="l" fontAlgn="b"/>
                      <a:r>
                        <a:rPr lang="es-ES" sz="900" u="none" strike="noStrike">
                          <a:effectLst/>
                          <a:latin typeface="Trebuchet MS" panose="020B0603020202020204" pitchFamily="34" charset="0"/>
                        </a:rPr>
                        <a:t>Seguridad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207822683"/>
                  </a:ext>
                </a:extLst>
              </a:tr>
              <a:tr h="184150">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652307697"/>
                  </a:ext>
                </a:extLst>
              </a:tr>
              <a:tr h="184150">
                <a:tc>
                  <a:txBody>
                    <a:bodyPr/>
                    <a:lstStyle/>
                    <a:p>
                      <a:pPr algn="l" fontAlgn="b"/>
                      <a:r>
                        <a:rPr lang="es-ES" sz="900" u="none" strike="noStrike">
                          <a:effectLst/>
                          <a:latin typeface="Trebuchet MS" panose="020B0603020202020204" pitchFamily="34" charset="0"/>
                        </a:rPr>
                        <a:t>Confort</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427426645"/>
                  </a:ext>
                </a:extLst>
              </a:tr>
              <a:tr h="184150">
                <a:tc>
                  <a:txBody>
                    <a:bodyPr/>
                    <a:lstStyle/>
                    <a:p>
                      <a:pPr algn="l" fontAlgn="b"/>
                      <a:r>
                        <a:rPr lang="es-ES" sz="900" u="none" strike="noStrike">
                          <a:effectLst/>
                          <a:latin typeface="Trebuchet MS" panose="020B0603020202020204" pitchFamily="34" charset="0"/>
                        </a:rPr>
                        <a:t>Información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6,96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897249928"/>
                  </a:ext>
                </a:extLst>
              </a:tr>
              <a:tr h="184150">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6,74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023709421"/>
                  </a:ext>
                </a:extLst>
              </a:tr>
              <a:tr h="184150">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086185652"/>
                  </a:ext>
                </a:extLst>
              </a:tr>
              <a:tr h="184150">
                <a:tc>
                  <a:txBody>
                    <a:bodyPr/>
                    <a:lstStyle/>
                    <a:p>
                      <a:pPr algn="l" fontAlgn="b"/>
                      <a:r>
                        <a:rPr lang="es-ES" sz="900" u="none" strike="noStrike">
                          <a:effectLst/>
                          <a:latin typeface="Trebuchet MS" panose="020B0603020202020204" pitchFamily="34" charset="0"/>
                        </a:rPr>
                        <a:t>Medio Ambiente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6,89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798385159"/>
                  </a:ext>
                </a:extLst>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241221373"/>
              </p:ext>
            </p:extLst>
          </p:nvPr>
        </p:nvGraphicFramePr>
        <p:xfrm>
          <a:off x="727008" y="4688236"/>
          <a:ext cx="7239000" cy="1473200"/>
        </p:xfrm>
        <a:graphic>
          <a:graphicData uri="http://schemas.openxmlformats.org/drawingml/2006/table">
            <a:tbl>
              <a:tblPr firstRow="1" firstCol="1">
                <a:tableStyleId>{F5AB1C69-6EDB-4FF4-983F-18BD219EF322}</a:tableStyleId>
              </a:tblPr>
              <a:tblGrid>
                <a:gridCol w="1104900">
                  <a:extLst>
                    <a:ext uri="{9D8B030D-6E8A-4147-A177-3AD203B41FA5}">
                      <a16:colId xmlns:a16="http://schemas.microsoft.com/office/drawing/2014/main" val="3646438898"/>
                    </a:ext>
                  </a:extLst>
                </a:gridCol>
                <a:gridCol w="800100">
                  <a:extLst>
                    <a:ext uri="{9D8B030D-6E8A-4147-A177-3AD203B41FA5}">
                      <a16:colId xmlns:a16="http://schemas.microsoft.com/office/drawing/2014/main" val="206554679"/>
                    </a:ext>
                  </a:extLst>
                </a:gridCol>
                <a:gridCol w="762000">
                  <a:extLst>
                    <a:ext uri="{9D8B030D-6E8A-4147-A177-3AD203B41FA5}">
                      <a16:colId xmlns:a16="http://schemas.microsoft.com/office/drawing/2014/main" val="212828805"/>
                    </a:ext>
                  </a:extLst>
                </a:gridCol>
                <a:gridCol w="762000">
                  <a:extLst>
                    <a:ext uri="{9D8B030D-6E8A-4147-A177-3AD203B41FA5}">
                      <a16:colId xmlns:a16="http://schemas.microsoft.com/office/drawing/2014/main" val="4229377180"/>
                    </a:ext>
                  </a:extLst>
                </a:gridCol>
                <a:gridCol w="762000">
                  <a:extLst>
                    <a:ext uri="{9D8B030D-6E8A-4147-A177-3AD203B41FA5}">
                      <a16:colId xmlns:a16="http://schemas.microsoft.com/office/drawing/2014/main" val="3182016117"/>
                    </a:ext>
                  </a:extLst>
                </a:gridCol>
                <a:gridCol w="762000">
                  <a:extLst>
                    <a:ext uri="{9D8B030D-6E8A-4147-A177-3AD203B41FA5}">
                      <a16:colId xmlns:a16="http://schemas.microsoft.com/office/drawing/2014/main" val="3496532331"/>
                    </a:ext>
                  </a:extLst>
                </a:gridCol>
                <a:gridCol w="762000">
                  <a:extLst>
                    <a:ext uri="{9D8B030D-6E8A-4147-A177-3AD203B41FA5}">
                      <a16:colId xmlns:a16="http://schemas.microsoft.com/office/drawing/2014/main" val="630689072"/>
                    </a:ext>
                  </a:extLst>
                </a:gridCol>
                <a:gridCol w="762000">
                  <a:extLst>
                    <a:ext uri="{9D8B030D-6E8A-4147-A177-3AD203B41FA5}">
                      <a16:colId xmlns:a16="http://schemas.microsoft.com/office/drawing/2014/main" val="3120745071"/>
                    </a:ext>
                  </a:extLst>
                </a:gridCol>
                <a:gridCol w="762000">
                  <a:extLst>
                    <a:ext uri="{9D8B030D-6E8A-4147-A177-3AD203B41FA5}">
                      <a16:colId xmlns:a16="http://schemas.microsoft.com/office/drawing/2014/main" val="1063253690"/>
                    </a:ext>
                  </a:extLst>
                </a:gridCol>
              </a:tblGrid>
              <a:tr h="184150">
                <a:tc>
                  <a:txBody>
                    <a:bodyPr/>
                    <a:lstStyle/>
                    <a:p>
                      <a:pPr algn="l" fontAlgn="b"/>
                      <a:r>
                        <a:rPr lang="es-ES" sz="900" u="none" strike="noStrike">
                          <a:effectLst/>
                          <a:latin typeface="Trebuchet MS" panose="020B0603020202020204" pitchFamily="34" charset="0"/>
                        </a:rPr>
                        <a:t>Variación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969416652"/>
                  </a:ext>
                </a:extLst>
              </a:tr>
              <a:tr h="184150">
                <a:tc>
                  <a:txBody>
                    <a:bodyPr/>
                    <a:lstStyle/>
                    <a:p>
                      <a:pPr algn="l" fontAlgn="b"/>
                      <a:r>
                        <a:rPr lang="es-ES" sz="900" u="none" strike="noStrike">
                          <a:effectLst/>
                          <a:latin typeface="Trebuchet MS" panose="020B0603020202020204" pitchFamily="34" charset="0"/>
                        </a:rPr>
                        <a:t>Seguridad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0,81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511797548"/>
                  </a:ext>
                </a:extLst>
              </a:tr>
              <a:tr h="184150">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0,79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239839771"/>
                  </a:ext>
                </a:extLst>
              </a:tr>
              <a:tr h="184150">
                <a:tc>
                  <a:txBody>
                    <a:bodyPr/>
                    <a:lstStyle/>
                    <a:p>
                      <a:pPr algn="l" fontAlgn="b"/>
                      <a:r>
                        <a:rPr lang="es-ES" sz="900" u="none" strike="noStrike">
                          <a:effectLst/>
                          <a:latin typeface="Trebuchet MS" panose="020B0603020202020204" pitchFamily="34" charset="0"/>
                        </a:rPr>
                        <a:t>Confort</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194913828"/>
                  </a:ext>
                </a:extLst>
              </a:tr>
              <a:tr h="184150">
                <a:tc>
                  <a:txBody>
                    <a:bodyPr/>
                    <a:lstStyle/>
                    <a:p>
                      <a:pPr algn="l" fontAlgn="b"/>
                      <a:r>
                        <a:rPr lang="es-ES" sz="900" u="none" strike="noStrike">
                          <a:effectLst/>
                          <a:latin typeface="Trebuchet MS" panose="020B0603020202020204" pitchFamily="34" charset="0"/>
                        </a:rPr>
                        <a:t>Información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-0,61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634649126"/>
                  </a:ext>
                </a:extLst>
              </a:tr>
              <a:tr h="184150">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0,63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688759221"/>
                  </a:ext>
                </a:extLst>
              </a:tr>
              <a:tr h="184150">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774371362"/>
                  </a:ext>
                </a:extLst>
              </a:tr>
              <a:tr h="184150">
                <a:tc>
                  <a:txBody>
                    <a:bodyPr/>
                    <a:lstStyle/>
                    <a:p>
                      <a:pPr algn="l" fontAlgn="b"/>
                      <a:r>
                        <a:rPr lang="es-ES" sz="900" u="none" strike="noStrike">
                          <a:effectLst/>
                          <a:latin typeface="Trebuchet MS" panose="020B0603020202020204" pitchFamily="34" charset="0"/>
                        </a:rPr>
                        <a:t>Medio Ambiente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0,46</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474104863"/>
                  </a:ext>
                </a:extLst>
              </a:tr>
            </a:tbl>
          </a:graphicData>
        </a:graphic>
      </p:graphicFrame>
      <p:sp>
        <p:nvSpPr>
          <p:cNvPr id="4" name="Marcador de número de diapositiva 3"/>
          <p:cNvSpPr>
            <a:spLocks noGrp="1"/>
          </p:cNvSpPr>
          <p:nvPr>
            <p:ph type="sldNum" sz="quarter" idx="12"/>
          </p:nvPr>
        </p:nvSpPr>
        <p:spPr/>
        <p:txBody>
          <a:bodyPr/>
          <a:lstStyle/>
          <a:p>
            <a:fld id="{1DF55681-7E2B-463B-B7BA-C07D3E18A64C}" type="slidenum">
              <a:rPr lang="es-ES" smtClean="0"/>
              <a:t>20</a:t>
            </a:fld>
            <a:endParaRPr lang="es-ES"/>
          </a:p>
        </p:txBody>
      </p:sp>
    </p:spTree>
    <p:extLst>
      <p:ext uri="{BB962C8B-B14F-4D97-AF65-F5344CB8AC3E}">
        <p14:creationId xmlns:p14="http://schemas.microsoft.com/office/powerpoint/2010/main" val="1201936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3. SATISFACCIÓN DE LOS USUARIOS CON EL SERVICIO, CONCESIÓN URCM-152</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EVOLUCIÓN DE LA SATISFACCIÓN RESPECTO AL AÑO ANTERIOR</a:t>
            </a:r>
            <a:endParaRPr lang="es-ES" sz="1200" b="1" u="sng" dirty="0">
              <a:latin typeface="Trebuchet MS" panose="020B0603020202020204" pitchFamily="34" charset="0"/>
            </a:endParaRPr>
          </a:p>
        </p:txBody>
      </p:sp>
      <p:sp>
        <p:nvSpPr>
          <p:cNvPr id="9" name="18 Rectángulo"/>
          <p:cNvSpPr/>
          <p:nvPr/>
        </p:nvSpPr>
        <p:spPr>
          <a:xfrm>
            <a:off x="631016" y="301299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TIPIFICACIÓN DEL PERFIL DEL USUARIO</a:t>
            </a:r>
            <a:endParaRPr lang="es-ES" sz="1200" b="1" u="sng" dirty="0">
              <a:latin typeface="Trebuchet MS" panose="020B0603020202020204" pitchFamily="34" charset="0"/>
            </a:endParaRPr>
          </a:p>
        </p:txBody>
      </p:sp>
      <p:sp>
        <p:nvSpPr>
          <p:cNvPr id="10" name="18 Rectángulo"/>
          <p:cNvSpPr/>
          <p:nvPr/>
        </p:nvSpPr>
        <p:spPr>
          <a:xfrm>
            <a:off x="624366" y="4933770"/>
            <a:ext cx="7476026" cy="1446550"/>
          </a:xfrm>
          <a:prstGeom prst="rect">
            <a:avLst/>
          </a:prstGeom>
        </p:spPr>
        <p:txBody>
          <a:bodyPr wrap="square">
            <a:spAutoFit/>
          </a:bodyPr>
          <a:lstStyle/>
          <a:p>
            <a:pPr algn="just"/>
            <a:r>
              <a:rPr lang="es-ES" sz="1100" dirty="0" smtClean="0">
                <a:latin typeface="Trebuchet MS" panose="020B0603020202020204" pitchFamily="34" charset="0"/>
              </a:rPr>
              <a:t>La concesión URCM-152 tiene un usuario con un perfil altamente leal, porcentaje que ha ido mejorando a lo largo de los años, gracias al buen servicio que se le ofrece. </a:t>
            </a:r>
            <a:endParaRPr lang="es-ES" sz="1100" dirty="0" smtClean="0">
              <a:latin typeface="Trebuchet MS" panose="020B0603020202020204" pitchFamily="34" charset="0"/>
            </a:endParaRPr>
          </a:p>
          <a:p>
            <a:pPr algn="just"/>
            <a:endParaRPr lang="es-ES" sz="1100" dirty="0" smtClean="0">
              <a:latin typeface="Trebuchet MS" panose="020B0603020202020204" pitchFamily="34" charset="0"/>
            </a:endParaRPr>
          </a:p>
          <a:p>
            <a:pPr algn="just"/>
            <a:r>
              <a:rPr lang="es-ES" sz="1100" dirty="0" smtClean="0">
                <a:latin typeface="Trebuchet MS" panose="020B0603020202020204" pitchFamily="34" charset="0"/>
              </a:rPr>
              <a:t>Disminuye, hasta ser prácticamente irrelevante el perfil de usuarios cautivos desleales.</a:t>
            </a:r>
          </a:p>
          <a:p>
            <a:pPr algn="just"/>
            <a:r>
              <a:rPr lang="es-ES" sz="1100" dirty="0" smtClean="0">
                <a:latin typeface="Trebuchet MS" panose="020B0603020202020204" pitchFamily="34" charset="0"/>
              </a:rPr>
              <a:t>En el último año, hay un crecimiento de usuarios indecisos que debemos captar y convertirlos en leales potenciales.</a:t>
            </a:r>
          </a:p>
          <a:p>
            <a:pPr algn="just"/>
            <a:endParaRPr lang="es-ES" sz="1100" dirty="0">
              <a:latin typeface="Trebuchet MS" panose="020B0603020202020204" pitchFamily="34" charset="0"/>
            </a:endParaRPr>
          </a:p>
          <a:p>
            <a:pPr algn="just"/>
            <a:r>
              <a:rPr lang="es-ES" sz="1100" dirty="0" smtClean="0">
                <a:latin typeface="Trebuchet MS" panose="020B0603020202020204" pitchFamily="34" charset="0"/>
              </a:rPr>
              <a:t>La evolución del perfil de usuario es similar a la obtenida por la concesión VCM-605.</a:t>
            </a:r>
            <a:endParaRPr lang="es-ES" sz="1100" dirty="0">
              <a:latin typeface="Trebuchet MS" panose="020B0603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24731227"/>
              </p:ext>
            </p:extLst>
          </p:nvPr>
        </p:nvGraphicFramePr>
        <p:xfrm>
          <a:off x="684133" y="1203741"/>
          <a:ext cx="6912199" cy="1337725"/>
        </p:xfrm>
        <a:graphic>
          <a:graphicData uri="http://schemas.openxmlformats.org/drawingml/2006/table">
            <a:tbl>
              <a:tblPr firstRow="1" firstCol="1">
                <a:tableStyleId>{5C22544A-7EE6-4342-B048-85BDC9FD1C3A}</a:tableStyleId>
              </a:tblPr>
              <a:tblGrid>
                <a:gridCol w="1552175">
                  <a:extLst>
                    <a:ext uri="{9D8B030D-6E8A-4147-A177-3AD203B41FA5}">
                      <a16:colId xmlns:a16="http://schemas.microsoft.com/office/drawing/2014/main" val="3454706440"/>
                    </a:ext>
                  </a:extLst>
                </a:gridCol>
                <a:gridCol w="670003">
                  <a:extLst>
                    <a:ext uri="{9D8B030D-6E8A-4147-A177-3AD203B41FA5}">
                      <a16:colId xmlns:a16="http://schemas.microsoft.com/office/drawing/2014/main" val="2286172614"/>
                    </a:ext>
                  </a:extLst>
                </a:gridCol>
                <a:gridCol w="670003">
                  <a:extLst>
                    <a:ext uri="{9D8B030D-6E8A-4147-A177-3AD203B41FA5}">
                      <a16:colId xmlns:a16="http://schemas.microsoft.com/office/drawing/2014/main" val="2956182761"/>
                    </a:ext>
                  </a:extLst>
                </a:gridCol>
                <a:gridCol w="670003">
                  <a:extLst>
                    <a:ext uri="{9D8B030D-6E8A-4147-A177-3AD203B41FA5}">
                      <a16:colId xmlns:a16="http://schemas.microsoft.com/office/drawing/2014/main" val="27741266"/>
                    </a:ext>
                  </a:extLst>
                </a:gridCol>
                <a:gridCol w="670003">
                  <a:extLst>
                    <a:ext uri="{9D8B030D-6E8A-4147-A177-3AD203B41FA5}">
                      <a16:colId xmlns:a16="http://schemas.microsoft.com/office/drawing/2014/main" val="339324971"/>
                    </a:ext>
                  </a:extLst>
                </a:gridCol>
                <a:gridCol w="670003">
                  <a:extLst>
                    <a:ext uri="{9D8B030D-6E8A-4147-A177-3AD203B41FA5}">
                      <a16:colId xmlns:a16="http://schemas.microsoft.com/office/drawing/2014/main" val="3990012007"/>
                    </a:ext>
                  </a:extLst>
                </a:gridCol>
                <a:gridCol w="670003">
                  <a:extLst>
                    <a:ext uri="{9D8B030D-6E8A-4147-A177-3AD203B41FA5}">
                      <a16:colId xmlns:a16="http://schemas.microsoft.com/office/drawing/2014/main" val="2730019246"/>
                    </a:ext>
                  </a:extLst>
                </a:gridCol>
                <a:gridCol w="670003">
                  <a:extLst>
                    <a:ext uri="{9D8B030D-6E8A-4147-A177-3AD203B41FA5}">
                      <a16:colId xmlns:a16="http://schemas.microsoft.com/office/drawing/2014/main" val="1396077498"/>
                    </a:ext>
                  </a:extLst>
                </a:gridCol>
                <a:gridCol w="670003">
                  <a:extLst>
                    <a:ext uri="{9D8B030D-6E8A-4147-A177-3AD203B41FA5}">
                      <a16:colId xmlns:a16="http://schemas.microsoft.com/office/drawing/2014/main" val="3162766802"/>
                    </a:ext>
                  </a:extLst>
                </a:gridCol>
              </a:tblGrid>
              <a:tr h="267545">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482495585"/>
                  </a:ext>
                </a:extLst>
              </a:tr>
              <a:tr h="267545">
                <a:tc>
                  <a:txBody>
                    <a:bodyPr/>
                    <a:lstStyle/>
                    <a:p>
                      <a:pPr algn="l" fontAlgn="ctr"/>
                      <a:r>
                        <a:rPr lang="es-ES" sz="900" u="none" strike="noStrike">
                          <a:effectLst/>
                          <a:latin typeface="Trebuchet MS" panose="020B0603020202020204" pitchFamily="34" charset="0"/>
                        </a:rPr>
                        <a:t>Ha mejorado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25,70%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23,60%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13,00%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13,50%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9,00%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23,50%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24,80%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25,10%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277433586"/>
                  </a:ext>
                </a:extLst>
              </a:tr>
              <a:tr h="267545">
                <a:tc>
                  <a:txBody>
                    <a:bodyPr/>
                    <a:lstStyle/>
                    <a:p>
                      <a:pPr algn="l" fontAlgn="ctr"/>
                      <a:r>
                        <a:rPr lang="es-ES" sz="900" u="none" strike="noStrike">
                          <a:effectLst/>
                          <a:latin typeface="Trebuchet MS" panose="020B0603020202020204" pitchFamily="34" charset="0"/>
                        </a:rPr>
                        <a:t>Sigue igual</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61,20%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65,40%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83,20%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75,40%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77,80%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46,90%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55,20%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71,50%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91761576"/>
                  </a:ext>
                </a:extLst>
              </a:tr>
              <a:tr h="267545">
                <a:tc>
                  <a:txBody>
                    <a:bodyPr/>
                    <a:lstStyle/>
                    <a:p>
                      <a:pPr algn="l" fontAlgn="ctr"/>
                      <a:r>
                        <a:rPr lang="es-ES" sz="900" u="none" strike="noStrike">
                          <a:effectLst/>
                          <a:latin typeface="Trebuchet MS" panose="020B0603020202020204" pitchFamily="34" charset="0"/>
                        </a:rPr>
                        <a:t>Ha empeorado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14,40%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13,00%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3,50%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703419840"/>
                  </a:ext>
                </a:extLst>
              </a:tr>
              <a:tr h="267545">
                <a:tc>
                  <a:txBody>
                    <a:bodyPr/>
                    <a:lstStyle/>
                    <a:p>
                      <a:pPr algn="l" fontAlgn="ctr"/>
                      <a:r>
                        <a:rPr lang="es-ES" sz="900" u="none" strike="noStrike">
                          <a:effectLst/>
                          <a:latin typeface="Trebuchet MS" panose="020B0603020202020204" pitchFamily="34" charset="0"/>
                        </a:rPr>
                        <a:t>Ns/Nc</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9,60%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15,20%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0,00%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967817360"/>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579686798"/>
              </p:ext>
            </p:extLst>
          </p:nvPr>
        </p:nvGraphicFramePr>
        <p:xfrm>
          <a:off x="684133" y="3428198"/>
          <a:ext cx="6912201" cy="1296945"/>
        </p:xfrm>
        <a:graphic>
          <a:graphicData uri="http://schemas.openxmlformats.org/drawingml/2006/table">
            <a:tbl>
              <a:tblPr firstRow="1" firstCol="1">
                <a:tableStyleId>{5C22544A-7EE6-4342-B048-85BDC9FD1C3A}</a:tableStyleId>
              </a:tblPr>
              <a:tblGrid>
                <a:gridCol w="1250329">
                  <a:extLst>
                    <a:ext uri="{9D8B030D-6E8A-4147-A177-3AD203B41FA5}">
                      <a16:colId xmlns:a16="http://schemas.microsoft.com/office/drawing/2014/main" val="3912310768"/>
                    </a:ext>
                  </a:extLst>
                </a:gridCol>
                <a:gridCol w="707734">
                  <a:extLst>
                    <a:ext uri="{9D8B030D-6E8A-4147-A177-3AD203B41FA5}">
                      <a16:colId xmlns:a16="http://schemas.microsoft.com/office/drawing/2014/main" val="2737325138"/>
                    </a:ext>
                  </a:extLst>
                </a:gridCol>
                <a:gridCol w="707734">
                  <a:extLst>
                    <a:ext uri="{9D8B030D-6E8A-4147-A177-3AD203B41FA5}">
                      <a16:colId xmlns:a16="http://schemas.microsoft.com/office/drawing/2014/main" val="227674713"/>
                    </a:ext>
                  </a:extLst>
                </a:gridCol>
                <a:gridCol w="707734">
                  <a:extLst>
                    <a:ext uri="{9D8B030D-6E8A-4147-A177-3AD203B41FA5}">
                      <a16:colId xmlns:a16="http://schemas.microsoft.com/office/drawing/2014/main" val="2373985160"/>
                    </a:ext>
                  </a:extLst>
                </a:gridCol>
                <a:gridCol w="707734">
                  <a:extLst>
                    <a:ext uri="{9D8B030D-6E8A-4147-A177-3AD203B41FA5}">
                      <a16:colId xmlns:a16="http://schemas.microsoft.com/office/drawing/2014/main" val="686819608"/>
                    </a:ext>
                  </a:extLst>
                </a:gridCol>
                <a:gridCol w="707734">
                  <a:extLst>
                    <a:ext uri="{9D8B030D-6E8A-4147-A177-3AD203B41FA5}">
                      <a16:colId xmlns:a16="http://schemas.microsoft.com/office/drawing/2014/main" val="3871739383"/>
                    </a:ext>
                  </a:extLst>
                </a:gridCol>
                <a:gridCol w="707734">
                  <a:extLst>
                    <a:ext uri="{9D8B030D-6E8A-4147-A177-3AD203B41FA5}">
                      <a16:colId xmlns:a16="http://schemas.microsoft.com/office/drawing/2014/main" val="1055501106"/>
                    </a:ext>
                  </a:extLst>
                </a:gridCol>
                <a:gridCol w="707734">
                  <a:extLst>
                    <a:ext uri="{9D8B030D-6E8A-4147-A177-3AD203B41FA5}">
                      <a16:colId xmlns:a16="http://schemas.microsoft.com/office/drawing/2014/main" val="3674315270"/>
                    </a:ext>
                  </a:extLst>
                </a:gridCol>
                <a:gridCol w="707734">
                  <a:extLst>
                    <a:ext uri="{9D8B030D-6E8A-4147-A177-3AD203B41FA5}">
                      <a16:colId xmlns:a16="http://schemas.microsoft.com/office/drawing/2014/main" val="771864863"/>
                    </a:ext>
                  </a:extLst>
                </a:gridCol>
              </a:tblGrid>
              <a:tr h="259389">
                <a:tc>
                  <a:txBody>
                    <a:bodyPr/>
                    <a:lstStyle/>
                    <a:p>
                      <a:pPr algn="l" fontAlgn="b"/>
                      <a:endParaRPr lang="es-ES" sz="11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318602794"/>
                  </a:ext>
                </a:extLst>
              </a:tr>
              <a:tr h="259389">
                <a:tc>
                  <a:txBody>
                    <a:bodyPr/>
                    <a:lstStyle/>
                    <a:p>
                      <a:pPr algn="l" fontAlgn="b"/>
                      <a:r>
                        <a:rPr lang="es-ES" sz="900" u="none" strike="noStrike">
                          <a:effectLst/>
                          <a:latin typeface="Trebuchet MS" panose="020B0603020202020204" pitchFamily="34" charset="0"/>
                        </a:rPr>
                        <a:t>Leales actuales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62,50%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45,50%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64,70%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50,60%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36,60%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46,10%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17,60%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00607720"/>
                  </a:ext>
                </a:extLst>
              </a:tr>
              <a:tr h="259389">
                <a:tc>
                  <a:txBody>
                    <a:bodyPr/>
                    <a:lstStyle/>
                    <a:p>
                      <a:pPr algn="l" fontAlgn="b"/>
                      <a:r>
                        <a:rPr lang="es-ES" sz="900" u="none" strike="noStrike">
                          <a:effectLst/>
                          <a:latin typeface="Trebuchet MS" panose="020B0603020202020204" pitchFamily="34" charset="0"/>
                        </a:rPr>
                        <a:t>Leales potenciales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9,85%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27,50%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39,50%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21,10%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35,40%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31,70%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22,20%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82,40%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69028154"/>
                  </a:ext>
                </a:extLst>
              </a:tr>
              <a:tr h="259389">
                <a:tc>
                  <a:txBody>
                    <a:bodyPr/>
                    <a:lstStyle/>
                    <a:p>
                      <a:pPr algn="l" fontAlgn="b"/>
                      <a:r>
                        <a:rPr lang="es-ES" sz="900" u="none" strike="noStrike">
                          <a:effectLst/>
                          <a:latin typeface="Trebuchet MS" panose="020B0603020202020204" pitchFamily="34" charset="0"/>
                        </a:rPr>
                        <a:t>Indecisos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15,22%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12,20%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137381317"/>
                  </a:ext>
                </a:extLst>
              </a:tr>
              <a:tr h="259389">
                <a:tc>
                  <a:txBody>
                    <a:bodyPr/>
                    <a:lstStyle/>
                    <a:p>
                      <a:pPr algn="l" fontAlgn="b"/>
                      <a:r>
                        <a:rPr lang="es-ES" sz="900" u="none" strike="noStrike">
                          <a:effectLst/>
                          <a:latin typeface="Trebuchet MS" panose="020B0603020202020204" pitchFamily="34" charset="0"/>
                        </a:rPr>
                        <a:t>Cautivos desleales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11,20%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9,20%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28,00%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24,30%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0,00%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485019285"/>
                  </a:ext>
                </a:extLst>
              </a:tr>
            </a:tbl>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21</a:t>
            </a:fld>
            <a:endParaRPr lang="es-ES"/>
          </a:p>
        </p:txBody>
      </p:sp>
    </p:spTree>
    <p:extLst>
      <p:ext uri="{BB962C8B-B14F-4D97-AF65-F5344CB8AC3E}">
        <p14:creationId xmlns:p14="http://schemas.microsoft.com/office/powerpoint/2010/main" val="337656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4. SATISFACCIÓN DE LOS USUARIOS CON EL SERVICIO, CONCESIÓN VCM-603</a:t>
            </a:r>
            <a:endParaRPr lang="es-ES" sz="1800" dirty="0">
              <a:latin typeface="Trebuchet MS" panose="020B0603020202020204" pitchFamily="34" charset="0"/>
            </a:endParaRPr>
          </a:p>
        </p:txBody>
      </p:sp>
      <p:sp>
        <p:nvSpPr>
          <p:cNvPr id="7" name="18 Rectángulo"/>
          <p:cNvSpPr/>
          <p:nvPr/>
        </p:nvSpPr>
        <p:spPr>
          <a:xfrm>
            <a:off x="611560" y="789672"/>
            <a:ext cx="7704856" cy="600164"/>
          </a:xfrm>
          <a:prstGeom prst="rect">
            <a:avLst/>
          </a:prstGeom>
        </p:spPr>
        <p:txBody>
          <a:bodyPr wrap="square">
            <a:spAutoFit/>
          </a:bodyPr>
          <a:lstStyle/>
          <a:p>
            <a:pPr algn="just"/>
            <a:r>
              <a:rPr lang="es-ES" sz="1100" dirty="0" smtClean="0">
                <a:latin typeface="Trebuchet MS" panose="020B0603020202020204" pitchFamily="34" charset="0"/>
              </a:rPr>
              <a:t>En la siguiente tabla podemos ver la evolución de cada uno de los atributos que se valoran en las encuestas a lo largo de los años, tanto para la concesión VCM-603 como para el conjunto de la red de transporte por carretera de la Comunidad de Madrid.</a:t>
            </a:r>
            <a:endParaRPr lang="es-ES" sz="1100" dirty="0">
              <a:latin typeface="Trebuchet MS" panose="020B0603020202020204" pitchFamily="34" charset="0"/>
            </a:endParaRPr>
          </a:p>
        </p:txBody>
      </p:sp>
      <p:sp>
        <p:nvSpPr>
          <p:cNvPr id="3" name="Marcador de número de diapositiva 2"/>
          <p:cNvSpPr>
            <a:spLocks noGrp="1"/>
          </p:cNvSpPr>
          <p:nvPr>
            <p:ph type="sldNum" sz="quarter" idx="12"/>
          </p:nvPr>
        </p:nvSpPr>
        <p:spPr>
          <a:xfrm>
            <a:off x="6516216" y="6356350"/>
            <a:ext cx="2133600" cy="365125"/>
          </a:xfrm>
        </p:spPr>
        <p:txBody>
          <a:bodyPr/>
          <a:lstStyle/>
          <a:p>
            <a:fld id="{1DF55681-7E2B-463B-B7BA-C07D3E18A64C}" type="slidenum">
              <a:rPr lang="es-ES" smtClean="0"/>
              <a:t>22</a:t>
            </a:fld>
            <a:endParaRPr lang="es-ES"/>
          </a:p>
        </p:txBody>
      </p:sp>
      <p:pic>
        <p:nvPicPr>
          <p:cNvPr id="4" name="Imagen 3"/>
          <p:cNvPicPr>
            <a:picLocks noChangeAspect="1"/>
          </p:cNvPicPr>
          <p:nvPr/>
        </p:nvPicPr>
        <p:blipFill>
          <a:blip r:embed="rId2"/>
          <a:stretch>
            <a:fillRect/>
          </a:stretch>
        </p:blipFill>
        <p:spPr>
          <a:xfrm>
            <a:off x="457200" y="1324459"/>
            <a:ext cx="7887895" cy="5097269"/>
          </a:xfrm>
          <a:prstGeom prst="rect">
            <a:avLst/>
          </a:prstGeom>
        </p:spPr>
      </p:pic>
    </p:spTree>
    <p:extLst>
      <p:ext uri="{BB962C8B-B14F-4D97-AF65-F5344CB8AC3E}">
        <p14:creationId xmlns:p14="http://schemas.microsoft.com/office/powerpoint/2010/main" val="2057433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4. SATISFACCIÓN DE LOS USUARIOS CON EL SERVICIO, CONCESIÓN VCM-603</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GLOBAL DE LA SATISFACCIÓN</a:t>
            </a:r>
            <a:endParaRPr lang="es-ES" sz="1200" b="1" u="sng" dirty="0">
              <a:latin typeface="Trebuchet MS" panose="020B0603020202020204" pitchFamily="34" charset="0"/>
            </a:endParaRPr>
          </a:p>
        </p:txBody>
      </p:sp>
      <p:sp>
        <p:nvSpPr>
          <p:cNvPr id="11" name="18 Rectángulo"/>
          <p:cNvSpPr/>
          <p:nvPr/>
        </p:nvSpPr>
        <p:spPr>
          <a:xfrm>
            <a:off x="611560" y="4149080"/>
            <a:ext cx="7704856" cy="600164"/>
          </a:xfrm>
          <a:prstGeom prst="rect">
            <a:avLst/>
          </a:prstGeom>
        </p:spPr>
        <p:txBody>
          <a:bodyPr wrap="square">
            <a:spAutoFit/>
          </a:bodyPr>
          <a:lstStyle/>
          <a:p>
            <a:pPr algn="just"/>
            <a:r>
              <a:rPr lang="es-ES" sz="1100" dirty="0" smtClean="0">
                <a:latin typeface="Trebuchet MS" panose="020B0603020202020204" pitchFamily="34" charset="0"/>
              </a:rPr>
              <a:t>Respecto a la escala de valoración, podemos ver una clara mejoría, se produce un trasvase de usuarios que consideran que el servicio es satisfactorio a excelente, manteniéndose similares los valores de los usuarios que consideran que es mejorable o crítico.</a:t>
            </a:r>
            <a:endParaRPr lang="es-ES" sz="1100" dirty="0">
              <a:latin typeface="Trebuchet MS" panose="020B0603020202020204" pitchFamily="34" charset="0"/>
            </a:endParaRPr>
          </a:p>
        </p:txBody>
      </p:sp>
      <p:sp>
        <p:nvSpPr>
          <p:cNvPr id="12" name="18 Rectángulo"/>
          <p:cNvSpPr/>
          <p:nvPr/>
        </p:nvSpPr>
        <p:spPr>
          <a:xfrm>
            <a:off x="650988" y="2540804"/>
            <a:ext cx="4056130" cy="600164"/>
          </a:xfrm>
          <a:prstGeom prst="rect">
            <a:avLst/>
          </a:prstGeom>
        </p:spPr>
        <p:txBody>
          <a:bodyPr wrap="square">
            <a:spAutoFit/>
          </a:bodyPr>
          <a:lstStyle/>
          <a:p>
            <a:pPr algn="just"/>
            <a:r>
              <a:rPr lang="es-ES" sz="1100" dirty="0" smtClean="0">
                <a:latin typeface="Trebuchet MS" panose="020B0603020202020204" pitchFamily="34" charset="0"/>
              </a:rPr>
              <a:t>La valoración se ha mantenido estable, siendo el valor más alto de la serie el alcanzado en 2020, al igual que para el conjunto de la red de interurbanos.</a:t>
            </a:r>
            <a:endParaRPr lang="es-ES" sz="1100" dirty="0">
              <a:latin typeface="Trebuchet MS" panose="020B0603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975903756"/>
              </p:ext>
            </p:extLst>
          </p:nvPr>
        </p:nvGraphicFramePr>
        <p:xfrm>
          <a:off x="683568" y="1275631"/>
          <a:ext cx="4023552" cy="1066288"/>
        </p:xfrm>
        <a:graphic>
          <a:graphicData uri="http://schemas.openxmlformats.org/drawingml/2006/table">
            <a:tbl>
              <a:tblPr firstRow="1" firstCol="1">
                <a:tableStyleId>{5C22544A-7EE6-4342-B048-85BDC9FD1C3A}</a:tableStyleId>
              </a:tblPr>
              <a:tblGrid>
                <a:gridCol w="938400">
                  <a:extLst>
                    <a:ext uri="{9D8B030D-6E8A-4147-A177-3AD203B41FA5}">
                      <a16:colId xmlns:a16="http://schemas.microsoft.com/office/drawing/2014/main" val="3562108788"/>
                    </a:ext>
                  </a:extLst>
                </a:gridCol>
                <a:gridCol w="385644">
                  <a:extLst>
                    <a:ext uri="{9D8B030D-6E8A-4147-A177-3AD203B41FA5}">
                      <a16:colId xmlns:a16="http://schemas.microsoft.com/office/drawing/2014/main" val="809713488"/>
                    </a:ext>
                  </a:extLst>
                </a:gridCol>
                <a:gridCol w="385644">
                  <a:extLst>
                    <a:ext uri="{9D8B030D-6E8A-4147-A177-3AD203B41FA5}">
                      <a16:colId xmlns:a16="http://schemas.microsoft.com/office/drawing/2014/main" val="3405404381"/>
                    </a:ext>
                  </a:extLst>
                </a:gridCol>
                <a:gridCol w="385644">
                  <a:extLst>
                    <a:ext uri="{9D8B030D-6E8A-4147-A177-3AD203B41FA5}">
                      <a16:colId xmlns:a16="http://schemas.microsoft.com/office/drawing/2014/main" val="3267144544"/>
                    </a:ext>
                  </a:extLst>
                </a:gridCol>
                <a:gridCol w="385644">
                  <a:extLst>
                    <a:ext uri="{9D8B030D-6E8A-4147-A177-3AD203B41FA5}">
                      <a16:colId xmlns:a16="http://schemas.microsoft.com/office/drawing/2014/main" val="765465327"/>
                    </a:ext>
                  </a:extLst>
                </a:gridCol>
                <a:gridCol w="385644">
                  <a:extLst>
                    <a:ext uri="{9D8B030D-6E8A-4147-A177-3AD203B41FA5}">
                      <a16:colId xmlns:a16="http://schemas.microsoft.com/office/drawing/2014/main" val="801850624"/>
                    </a:ext>
                  </a:extLst>
                </a:gridCol>
                <a:gridCol w="385644">
                  <a:extLst>
                    <a:ext uri="{9D8B030D-6E8A-4147-A177-3AD203B41FA5}">
                      <a16:colId xmlns:a16="http://schemas.microsoft.com/office/drawing/2014/main" val="3974160224"/>
                    </a:ext>
                  </a:extLst>
                </a:gridCol>
                <a:gridCol w="385644">
                  <a:extLst>
                    <a:ext uri="{9D8B030D-6E8A-4147-A177-3AD203B41FA5}">
                      <a16:colId xmlns:a16="http://schemas.microsoft.com/office/drawing/2014/main" val="632914396"/>
                    </a:ext>
                  </a:extLst>
                </a:gridCol>
                <a:gridCol w="385644">
                  <a:extLst>
                    <a:ext uri="{9D8B030D-6E8A-4147-A177-3AD203B41FA5}">
                      <a16:colId xmlns:a16="http://schemas.microsoft.com/office/drawing/2014/main" val="1883385883"/>
                    </a:ext>
                  </a:extLst>
                </a:gridCol>
              </a:tblGrid>
              <a:tr h="220458">
                <a:tc>
                  <a:txBody>
                    <a:bodyPr/>
                    <a:lstStyle/>
                    <a:p>
                      <a:pPr algn="l" fontAlgn="b"/>
                      <a:endParaRPr lang="es-ES" sz="11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843044065"/>
                  </a:ext>
                </a:extLst>
              </a:tr>
              <a:tr h="312686">
                <a:tc>
                  <a:txBody>
                    <a:bodyPr/>
                    <a:lstStyle/>
                    <a:p>
                      <a:pPr algn="l" fontAlgn="ctr"/>
                      <a:r>
                        <a:rPr lang="es-ES" sz="900" u="none" strike="noStrike">
                          <a:effectLst/>
                          <a:latin typeface="Trebuchet MS" panose="020B0603020202020204" pitchFamily="34" charset="0"/>
                        </a:rPr>
                        <a:t>Valoración VCM-603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7,85</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2484356"/>
                  </a:ext>
                </a:extLst>
              </a:tr>
              <a:tr h="312686">
                <a:tc>
                  <a:txBody>
                    <a:bodyPr/>
                    <a:lstStyle/>
                    <a:p>
                      <a:pPr algn="l" fontAlgn="ctr"/>
                      <a:r>
                        <a:rPr lang="es-ES" sz="900" u="none" strike="noStrike">
                          <a:effectLst/>
                          <a:latin typeface="Trebuchet MS" panose="020B0603020202020204" pitchFamily="34" charset="0"/>
                        </a:rPr>
                        <a:t>Valoración Red Interurbanos</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698710174"/>
                  </a:ext>
                </a:extLst>
              </a:tr>
              <a:tr h="220458">
                <a:tc>
                  <a:txBody>
                    <a:bodyPr/>
                    <a:lstStyle/>
                    <a:p>
                      <a:pPr algn="l" fontAlgn="ctr"/>
                      <a:r>
                        <a:rPr lang="es-ES" sz="900" u="none" strike="noStrike">
                          <a:effectLst/>
                          <a:latin typeface="Trebuchet MS" panose="020B0603020202020204" pitchFamily="34" charset="0"/>
                        </a:rPr>
                        <a:t>% Variación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0,62%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3,54%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6,68%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0,93%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1,60%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-1,18%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0,65%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503072780"/>
                  </a:ext>
                </a:extLst>
              </a:tr>
            </a:tbl>
          </a:graphicData>
        </a:graphic>
      </p:graphicFrame>
      <p:graphicFrame>
        <p:nvGraphicFramePr>
          <p:cNvPr id="10" name="Gráfico 9"/>
          <p:cNvGraphicFramePr>
            <a:graphicFrameLocks/>
          </p:cNvGraphicFramePr>
          <p:nvPr>
            <p:extLst>
              <p:ext uri="{D42A27DB-BD31-4B8C-83A1-F6EECF244321}">
                <p14:modId xmlns:p14="http://schemas.microsoft.com/office/powerpoint/2010/main" val="856175853"/>
              </p:ext>
            </p:extLst>
          </p:nvPr>
        </p:nvGraphicFramePr>
        <p:xfrm>
          <a:off x="4932040" y="1158971"/>
          <a:ext cx="3888432" cy="26561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296037538"/>
              </p:ext>
            </p:extLst>
          </p:nvPr>
        </p:nvGraphicFramePr>
        <p:xfrm>
          <a:off x="683568" y="4848404"/>
          <a:ext cx="6624738" cy="1080120"/>
        </p:xfrm>
        <a:graphic>
          <a:graphicData uri="http://schemas.openxmlformats.org/drawingml/2006/table">
            <a:tbl>
              <a:tblPr firstRow="1" firstCol="1">
                <a:tableStyleId>{5C22544A-7EE6-4342-B048-85BDC9FD1C3A}</a:tableStyleId>
              </a:tblPr>
              <a:tblGrid>
                <a:gridCol w="1545066">
                  <a:extLst>
                    <a:ext uri="{9D8B030D-6E8A-4147-A177-3AD203B41FA5}">
                      <a16:colId xmlns:a16="http://schemas.microsoft.com/office/drawing/2014/main" val="1278910020"/>
                    </a:ext>
                  </a:extLst>
                </a:gridCol>
                <a:gridCol w="634959">
                  <a:extLst>
                    <a:ext uri="{9D8B030D-6E8A-4147-A177-3AD203B41FA5}">
                      <a16:colId xmlns:a16="http://schemas.microsoft.com/office/drawing/2014/main" val="3213625818"/>
                    </a:ext>
                  </a:extLst>
                </a:gridCol>
                <a:gridCol w="634959">
                  <a:extLst>
                    <a:ext uri="{9D8B030D-6E8A-4147-A177-3AD203B41FA5}">
                      <a16:colId xmlns:a16="http://schemas.microsoft.com/office/drawing/2014/main" val="1339650511"/>
                    </a:ext>
                  </a:extLst>
                </a:gridCol>
                <a:gridCol w="634959">
                  <a:extLst>
                    <a:ext uri="{9D8B030D-6E8A-4147-A177-3AD203B41FA5}">
                      <a16:colId xmlns:a16="http://schemas.microsoft.com/office/drawing/2014/main" val="4053000483"/>
                    </a:ext>
                  </a:extLst>
                </a:gridCol>
                <a:gridCol w="634959">
                  <a:extLst>
                    <a:ext uri="{9D8B030D-6E8A-4147-A177-3AD203B41FA5}">
                      <a16:colId xmlns:a16="http://schemas.microsoft.com/office/drawing/2014/main" val="3168119878"/>
                    </a:ext>
                  </a:extLst>
                </a:gridCol>
                <a:gridCol w="634959">
                  <a:extLst>
                    <a:ext uri="{9D8B030D-6E8A-4147-A177-3AD203B41FA5}">
                      <a16:colId xmlns:a16="http://schemas.microsoft.com/office/drawing/2014/main" val="806204393"/>
                    </a:ext>
                  </a:extLst>
                </a:gridCol>
                <a:gridCol w="634959">
                  <a:extLst>
                    <a:ext uri="{9D8B030D-6E8A-4147-A177-3AD203B41FA5}">
                      <a16:colId xmlns:a16="http://schemas.microsoft.com/office/drawing/2014/main" val="2839315245"/>
                    </a:ext>
                  </a:extLst>
                </a:gridCol>
                <a:gridCol w="634959">
                  <a:extLst>
                    <a:ext uri="{9D8B030D-6E8A-4147-A177-3AD203B41FA5}">
                      <a16:colId xmlns:a16="http://schemas.microsoft.com/office/drawing/2014/main" val="3425038525"/>
                    </a:ext>
                  </a:extLst>
                </a:gridCol>
                <a:gridCol w="634959">
                  <a:extLst>
                    <a:ext uri="{9D8B030D-6E8A-4147-A177-3AD203B41FA5}">
                      <a16:colId xmlns:a16="http://schemas.microsoft.com/office/drawing/2014/main" val="426153851"/>
                    </a:ext>
                  </a:extLst>
                </a:gridCol>
              </a:tblGrid>
              <a:tr h="216024">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976864445"/>
                  </a:ext>
                </a:extLst>
              </a:tr>
              <a:tr h="216024">
                <a:tc>
                  <a:txBody>
                    <a:bodyPr/>
                    <a:lstStyle/>
                    <a:p>
                      <a:pPr algn="l" fontAlgn="ctr"/>
                      <a:r>
                        <a:rPr lang="es-ES" sz="900" u="none" strike="noStrike">
                          <a:effectLst/>
                          <a:latin typeface="Trebuchet MS" panose="020B0603020202020204" pitchFamily="34" charset="0"/>
                        </a:rPr>
                        <a:t>Excelente (9-10)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44,05%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33,98%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22,70%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25,30%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23,20%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24,30%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31,70%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769021708"/>
                  </a:ext>
                </a:extLst>
              </a:tr>
              <a:tr h="216024">
                <a:tc>
                  <a:txBody>
                    <a:bodyPr/>
                    <a:lstStyle/>
                    <a:p>
                      <a:pPr algn="l" fontAlgn="ctr"/>
                      <a:r>
                        <a:rPr lang="es-ES" sz="900" u="none" strike="noStrike">
                          <a:effectLst/>
                          <a:latin typeface="Trebuchet MS" panose="020B0603020202020204" pitchFamily="34" charset="0"/>
                        </a:rPr>
                        <a:t>Satisfactorio (7-8)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40,81%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52,25%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48,90%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57,30%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56,00%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56,80%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61,40%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52,70%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543100568"/>
                  </a:ext>
                </a:extLst>
              </a:tr>
              <a:tr h="216024">
                <a:tc>
                  <a:txBody>
                    <a:bodyPr/>
                    <a:lstStyle/>
                    <a:p>
                      <a:pPr algn="l" fontAlgn="ctr"/>
                      <a:r>
                        <a:rPr lang="es-ES" sz="900" u="none" strike="noStrike">
                          <a:effectLst/>
                          <a:latin typeface="Trebuchet MS" panose="020B0603020202020204" pitchFamily="34" charset="0"/>
                        </a:rPr>
                        <a:t>Mejorable (5-6)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11,35%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11,92%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10,70%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16,50%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16,00%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15,50%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12,50%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12,20%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191937787"/>
                  </a:ext>
                </a:extLst>
              </a:tr>
              <a:tr h="216024">
                <a:tc>
                  <a:txBody>
                    <a:bodyPr/>
                    <a:lstStyle/>
                    <a:p>
                      <a:pPr algn="l" fontAlgn="ctr"/>
                      <a:r>
                        <a:rPr lang="es-ES" sz="900" u="none" strike="noStrike" dirty="0">
                          <a:effectLst/>
                          <a:latin typeface="Trebuchet MS" panose="020B0603020202020204" pitchFamily="34" charset="0"/>
                        </a:rPr>
                        <a:t>Crítico (0-4)</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3,78%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1,85%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2,70%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074355221"/>
                  </a:ext>
                </a:extLst>
              </a:tr>
            </a:tbl>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23</a:t>
            </a:fld>
            <a:endParaRPr lang="es-ES"/>
          </a:p>
        </p:txBody>
      </p:sp>
    </p:spTree>
    <p:extLst>
      <p:ext uri="{BB962C8B-B14F-4D97-AF65-F5344CB8AC3E}">
        <p14:creationId xmlns:p14="http://schemas.microsoft.com/office/powerpoint/2010/main" val="4010666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4. SATISFACCIÓN DE LOS USUARIOS CON EL SERVICIO, CONCESIÓN VCM-603</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INDICE DE SATISFACCIÓN DE LA CONCESIÓN (ICS)</a:t>
            </a:r>
            <a:endParaRPr lang="es-ES" sz="1200" b="1" u="sng" dirty="0">
              <a:latin typeface="Trebuchet MS" panose="020B0603020202020204" pitchFamily="34" charset="0"/>
            </a:endParaRPr>
          </a:p>
        </p:txBody>
      </p:sp>
      <p:sp>
        <p:nvSpPr>
          <p:cNvPr id="10" name="18 Rectángulo"/>
          <p:cNvSpPr/>
          <p:nvPr/>
        </p:nvSpPr>
        <p:spPr>
          <a:xfrm>
            <a:off x="611560" y="1124744"/>
            <a:ext cx="7704856" cy="261610"/>
          </a:xfrm>
          <a:prstGeom prst="rect">
            <a:avLst/>
          </a:prstGeom>
        </p:spPr>
        <p:txBody>
          <a:bodyPr wrap="square">
            <a:spAutoFit/>
          </a:bodyPr>
          <a:lstStyle/>
          <a:p>
            <a:pPr algn="just"/>
            <a:r>
              <a:rPr lang="es-ES" sz="1100" dirty="0">
                <a:latin typeface="Trebuchet MS" panose="020B0603020202020204" pitchFamily="34" charset="0"/>
              </a:rPr>
              <a:t>Se excluyen los atributos que son responsabilidad del CRTM y los nuevos (COVID y PIV) </a:t>
            </a:r>
          </a:p>
        </p:txBody>
      </p:sp>
      <p:sp>
        <p:nvSpPr>
          <p:cNvPr id="4" name="Marcador de número de diapositiva 3"/>
          <p:cNvSpPr>
            <a:spLocks noGrp="1"/>
          </p:cNvSpPr>
          <p:nvPr>
            <p:ph type="sldNum" sz="quarter" idx="12"/>
          </p:nvPr>
        </p:nvSpPr>
        <p:spPr/>
        <p:txBody>
          <a:bodyPr/>
          <a:lstStyle/>
          <a:p>
            <a:fld id="{1DF55681-7E2B-463B-B7BA-C07D3E18A64C}" type="slidenum">
              <a:rPr lang="es-ES" smtClean="0"/>
              <a:t>24</a:t>
            </a:fld>
            <a:endParaRPr lang="es-ES"/>
          </a:p>
        </p:txBody>
      </p:sp>
      <p:graphicFrame>
        <p:nvGraphicFramePr>
          <p:cNvPr id="5" name="Tabla 4"/>
          <p:cNvGraphicFramePr>
            <a:graphicFrameLocks noGrp="1"/>
          </p:cNvGraphicFramePr>
          <p:nvPr>
            <p:extLst>
              <p:ext uri="{D42A27DB-BD31-4B8C-83A1-F6EECF244321}">
                <p14:modId xmlns:p14="http://schemas.microsoft.com/office/powerpoint/2010/main" val="451001613"/>
              </p:ext>
            </p:extLst>
          </p:nvPr>
        </p:nvGraphicFramePr>
        <p:xfrm>
          <a:off x="971600" y="1561525"/>
          <a:ext cx="6984775" cy="4475140"/>
        </p:xfrm>
        <a:graphic>
          <a:graphicData uri="http://schemas.openxmlformats.org/drawingml/2006/table">
            <a:tbl>
              <a:tblPr firstRow="1" firstCol="1">
                <a:tableStyleId>{5C22544A-7EE6-4342-B048-85BDC9FD1C3A}</a:tableStyleId>
              </a:tblPr>
              <a:tblGrid>
                <a:gridCol w="2630631">
                  <a:extLst>
                    <a:ext uri="{9D8B030D-6E8A-4147-A177-3AD203B41FA5}">
                      <a16:colId xmlns:a16="http://schemas.microsoft.com/office/drawing/2014/main" val="3195629128"/>
                    </a:ext>
                  </a:extLst>
                </a:gridCol>
                <a:gridCol w="544268">
                  <a:extLst>
                    <a:ext uri="{9D8B030D-6E8A-4147-A177-3AD203B41FA5}">
                      <a16:colId xmlns:a16="http://schemas.microsoft.com/office/drawing/2014/main" val="3991660995"/>
                    </a:ext>
                  </a:extLst>
                </a:gridCol>
                <a:gridCol w="544268">
                  <a:extLst>
                    <a:ext uri="{9D8B030D-6E8A-4147-A177-3AD203B41FA5}">
                      <a16:colId xmlns:a16="http://schemas.microsoft.com/office/drawing/2014/main" val="340934194"/>
                    </a:ext>
                  </a:extLst>
                </a:gridCol>
                <a:gridCol w="544268">
                  <a:extLst>
                    <a:ext uri="{9D8B030D-6E8A-4147-A177-3AD203B41FA5}">
                      <a16:colId xmlns:a16="http://schemas.microsoft.com/office/drawing/2014/main" val="2366037408"/>
                    </a:ext>
                  </a:extLst>
                </a:gridCol>
                <a:gridCol w="544268">
                  <a:extLst>
                    <a:ext uri="{9D8B030D-6E8A-4147-A177-3AD203B41FA5}">
                      <a16:colId xmlns:a16="http://schemas.microsoft.com/office/drawing/2014/main" val="1680229391"/>
                    </a:ext>
                  </a:extLst>
                </a:gridCol>
                <a:gridCol w="544268">
                  <a:extLst>
                    <a:ext uri="{9D8B030D-6E8A-4147-A177-3AD203B41FA5}">
                      <a16:colId xmlns:a16="http://schemas.microsoft.com/office/drawing/2014/main" val="2425034376"/>
                    </a:ext>
                  </a:extLst>
                </a:gridCol>
                <a:gridCol w="544268">
                  <a:extLst>
                    <a:ext uri="{9D8B030D-6E8A-4147-A177-3AD203B41FA5}">
                      <a16:colId xmlns:a16="http://schemas.microsoft.com/office/drawing/2014/main" val="21351172"/>
                    </a:ext>
                  </a:extLst>
                </a:gridCol>
                <a:gridCol w="544268">
                  <a:extLst>
                    <a:ext uri="{9D8B030D-6E8A-4147-A177-3AD203B41FA5}">
                      <a16:colId xmlns:a16="http://schemas.microsoft.com/office/drawing/2014/main" val="1415588376"/>
                    </a:ext>
                  </a:extLst>
                </a:gridCol>
                <a:gridCol w="544268">
                  <a:extLst>
                    <a:ext uri="{9D8B030D-6E8A-4147-A177-3AD203B41FA5}">
                      <a16:colId xmlns:a16="http://schemas.microsoft.com/office/drawing/2014/main" val="390315893"/>
                    </a:ext>
                  </a:extLst>
                </a:gridCol>
              </a:tblGrid>
              <a:tr h="203735">
                <a:tc>
                  <a:txBody>
                    <a:bodyPr/>
                    <a:lstStyle/>
                    <a:p>
                      <a:pPr algn="l" fontAlgn="b"/>
                      <a:r>
                        <a:rPr lang="es-ES" sz="900" u="none" strike="noStrike">
                          <a:effectLst/>
                          <a:latin typeface="Trebuchet MS" panose="020B0603020202020204" pitchFamily="34" charset="0"/>
                        </a:rPr>
                        <a:t>Atributos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790415687"/>
                  </a:ext>
                </a:extLst>
              </a:tr>
              <a:tr h="344241">
                <a:tc>
                  <a:txBody>
                    <a:bodyPr/>
                    <a:lstStyle/>
                    <a:p>
                      <a:pPr algn="l" fontAlgn="b"/>
                      <a:r>
                        <a:rPr lang="es-ES" sz="900" u="none" strike="noStrike">
                          <a:effectLst/>
                          <a:latin typeface="Trebuchet MS" panose="020B0603020202020204" pitchFamily="34" charset="0"/>
                        </a:rPr>
                        <a:t>Información sobre incidencias del servicio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6,73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6,83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5,74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6,97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7,16</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310763201"/>
                  </a:ext>
                </a:extLst>
              </a:tr>
              <a:tr h="344241">
                <a:tc>
                  <a:txBody>
                    <a:bodyPr/>
                    <a:lstStyle/>
                    <a:p>
                      <a:pPr algn="l" fontAlgn="b"/>
                      <a:r>
                        <a:rPr lang="es-ES" sz="900" u="none" strike="noStrike">
                          <a:effectLst/>
                          <a:latin typeface="Trebuchet MS" panose="020B0603020202020204" pitchFamily="34" charset="0"/>
                        </a:rPr>
                        <a:t>Información sobre el servicio: horario, itinerario, correspondiencia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7,83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6,93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6,46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7,58</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266763485"/>
                  </a:ext>
                </a:extLst>
              </a:tr>
              <a:tr h="203735">
                <a:tc>
                  <a:txBody>
                    <a:bodyPr/>
                    <a:lstStyle/>
                    <a:p>
                      <a:pPr algn="l" fontAlgn="b"/>
                      <a:r>
                        <a:rPr lang="es-ES" sz="900" u="none" strike="noStrike">
                          <a:effectLst/>
                          <a:latin typeface="Trebuchet MS" panose="020B0603020202020204" pitchFamily="34" charset="0"/>
                        </a:rPr>
                        <a:t>Puntualidad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8,40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7,85</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272495100"/>
                  </a:ext>
                </a:extLst>
              </a:tr>
              <a:tr h="344241">
                <a:tc>
                  <a:txBody>
                    <a:bodyPr/>
                    <a:lstStyle/>
                    <a:p>
                      <a:pPr algn="l" fontAlgn="b"/>
                      <a:r>
                        <a:rPr lang="es-ES" sz="900" u="none" strike="noStrike">
                          <a:effectLst/>
                          <a:latin typeface="Trebuchet MS" panose="020B0603020202020204" pitchFamily="34" charset="0"/>
                        </a:rPr>
                        <a:t>Seguridad personal ante robos y agresiones dentro del autobús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8,39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8,74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8,51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8,43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197498434"/>
                  </a:ext>
                </a:extLst>
              </a:tr>
              <a:tr h="203735">
                <a:tc>
                  <a:txBody>
                    <a:bodyPr/>
                    <a:lstStyle/>
                    <a:p>
                      <a:pPr algn="l" fontAlgn="b"/>
                      <a:r>
                        <a:rPr lang="es-ES" sz="900" u="none" strike="noStrike">
                          <a:effectLst/>
                          <a:latin typeface="Trebuchet MS" panose="020B0603020202020204" pitchFamily="34" charset="0"/>
                        </a:rPr>
                        <a:t>Seguridad en la conducción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8,65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8,67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8,44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8,14</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827226051"/>
                  </a:ext>
                </a:extLst>
              </a:tr>
              <a:tr h="203735">
                <a:tc>
                  <a:txBody>
                    <a:bodyPr/>
                    <a:lstStyle/>
                    <a:p>
                      <a:pPr algn="l" fontAlgn="b"/>
                      <a:r>
                        <a:rPr lang="es-ES" sz="900" u="none" strike="noStrike">
                          <a:effectLst/>
                          <a:latin typeface="Trebuchet MS" panose="020B0603020202020204" pitchFamily="34" charset="0"/>
                        </a:rPr>
                        <a:t>Confort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8,28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7,95</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778342030"/>
                  </a:ext>
                </a:extLst>
              </a:tr>
              <a:tr h="203735">
                <a:tc>
                  <a:txBody>
                    <a:bodyPr/>
                    <a:lstStyle/>
                    <a:p>
                      <a:pPr algn="l" fontAlgn="b"/>
                      <a:r>
                        <a:rPr lang="es-ES" sz="900" u="none" strike="noStrike">
                          <a:effectLst/>
                          <a:latin typeface="Trebuchet MS" panose="020B0603020202020204" pitchFamily="34" charset="0"/>
                        </a:rPr>
                        <a:t>Limpieza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562839587"/>
                  </a:ext>
                </a:extLst>
              </a:tr>
              <a:tr h="203735">
                <a:tc>
                  <a:txBody>
                    <a:bodyPr/>
                    <a:lstStyle/>
                    <a:p>
                      <a:pPr algn="l" fontAlgn="b"/>
                      <a:r>
                        <a:rPr lang="es-ES" sz="900" u="none" strike="noStrike">
                          <a:effectLst/>
                          <a:latin typeface="Trebuchet MS" panose="020B0603020202020204" pitchFamily="34" charset="0"/>
                        </a:rPr>
                        <a:t>Temperatura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7,87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7,74</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9475036"/>
                  </a:ext>
                </a:extLst>
              </a:tr>
              <a:tr h="203735">
                <a:tc>
                  <a:txBody>
                    <a:bodyPr/>
                    <a:lstStyle/>
                    <a:p>
                      <a:pPr algn="l" fontAlgn="b"/>
                      <a:r>
                        <a:rPr lang="es-ES" sz="900" u="none" strike="noStrike">
                          <a:effectLst/>
                          <a:latin typeface="Trebuchet MS" panose="020B0603020202020204" pitchFamily="34" charset="0"/>
                        </a:rPr>
                        <a:t>Facilidad para entrar y salir del autobús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8,67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8,46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8,04</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361780487"/>
                  </a:ext>
                </a:extLst>
              </a:tr>
              <a:tr h="344241">
                <a:tc>
                  <a:txBody>
                    <a:bodyPr/>
                    <a:lstStyle/>
                    <a:p>
                      <a:pPr algn="l" fontAlgn="b"/>
                      <a:r>
                        <a:rPr lang="es-ES" sz="900" u="none" strike="noStrike">
                          <a:effectLst/>
                          <a:latin typeface="Trebuchet MS" panose="020B0603020202020204" pitchFamily="34" charset="0"/>
                        </a:rPr>
                        <a:t>Grado de ocupación de los autobuses (capacidad para viajar sentado)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7,89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8,52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323164062"/>
                  </a:ext>
                </a:extLst>
              </a:tr>
              <a:tr h="203735">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352378923"/>
                  </a:ext>
                </a:extLst>
              </a:tr>
              <a:tr h="203735">
                <a:tc>
                  <a:txBody>
                    <a:bodyPr/>
                    <a:lstStyle/>
                    <a:p>
                      <a:pPr algn="l" fontAlgn="b"/>
                      <a:r>
                        <a:rPr lang="es-ES" sz="900" u="none" strike="noStrike">
                          <a:effectLst/>
                          <a:latin typeface="Trebuchet MS" panose="020B0603020202020204" pitchFamily="34" charset="0"/>
                        </a:rPr>
                        <a:t>Trato del conductor</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8,52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8,62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8,52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8,56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755390488"/>
                  </a:ext>
                </a:extLst>
              </a:tr>
              <a:tr h="344241">
                <a:tc>
                  <a:txBody>
                    <a:bodyPr/>
                    <a:lstStyle/>
                    <a:p>
                      <a:pPr algn="l" fontAlgn="b"/>
                      <a:r>
                        <a:rPr lang="es-ES" sz="900" u="none" strike="noStrike">
                          <a:effectLst/>
                          <a:latin typeface="Trebuchet MS" panose="020B0603020202020204" pitchFamily="34" charset="0"/>
                        </a:rPr>
                        <a:t>Ausencia de contaminación por humos y ruido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7,52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6,75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7,57</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941364836"/>
                  </a:ext>
                </a:extLst>
              </a:tr>
              <a:tr h="203735">
                <a:tc>
                  <a:txBody>
                    <a:bodyPr/>
                    <a:lstStyle/>
                    <a:p>
                      <a:pPr algn="l" fontAlgn="b"/>
                      <a:r>
                        <a:rPr lang="es-ES" sz="900" u="none" strike="noStrike" dirty="0">
                          <a:effectLst/>
                          <a:latin typeface="Trebuchet MS" panose="020B0603020202020204" pitchFamily="34" charset="0"/>
                        </a:rPr>
                        <a:t>Duración del viaje</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060491879"/>
                  </a:ext>
                </a:extLst>
              </a:tr>
              <a:tr h="512850">
                <a:tc>
                  <a:txBody>
                    <a:bodyPr/>
                    <a:lstStyle/>
                    <a:p>
                      <a:pPr algn="l" fontAlgn="b"/>
                      <a:r>
                        <a:rPr lang="es-ES" sz="900" u="none" strike="noStrike">
                          <a:effectLst/>
                          <a:latin typeface="Trebuchet MS" panose="020B0603020202020204" pitchFamily="34" charset="0"/>
                        </a:rPr>
                        <a:t>Información sobre próximas paradas dentro del autobús, en pantalla o información sonora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8,11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7,91</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397984168"/>
                  </a:ext>
                </a:extLst>
              </a:tr>
              <a:tr h="203735">
                <a:tc>
                  <a:txBody>
                    <a:bodyPr/>
                    <a:lstStyle/>
                    <a:p>
                      <a:pPr algn="l" fontAlgn="b"/>
                      <a:r>
                        <a:rPr lang="es-ES" sz="900" b="1" u="none" strike="noStrike">
                          <a:effectLst/>
                          <a:latin typeface="Trebuchet MS" panose="020B0603020202020204" pitchFamily="34" charset="0"/>
                        </a:rPr>
                        <a:t>ICS</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8,10</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7,97</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7,99</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7,71</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7,48</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7,39</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dirty="0">
                          <a:effectLst/>
                          <a:latin typeface="Trebuchet MS" panose="020B0603020202020204" pitchFamily="34" charset="0"/>
                        </a:rPr>
                        <a:t>7,56</a:t>
                      </a:r>
                      <a:endParaRPr lang="es-ES" sz="900" b="1"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dirty="0">
                          <a:effectLst/>
                          <a:latin typeface="Trebuchet MS" panose="020B0603020202020204" pitchFamily="34" charset="0"/>
                        </a:rPr>
                        <a:t>7,83</a:t>
                      </a:r>
                      <a:endParaRPr lang="es-ES" sz="900" b="1"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058177226"/>
                  </a:ext>
                </a:extLst>
              </a:tr>
            </a:tbl>
          </a:graphicData>
        </a:graphic>
      </p:graphicFrame>
    </p:spTree>
    <p:extLst>
      <p:ext uri="{BB962C8B-B14F-4D97-AF65-F5344CB8AC3E}">
        <p14:creationId xmlns:p14="http://schemas.microsoft.com/office/powerpoint/2010/main" val="2369307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4. SATISFACCIÓN DE LOS USUARIOS CON EL SERVICIO, CONCESIÓN VCM-603</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INDICE DE SATISFACCIÓN DE LA CONCESIÓN (ICS)</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26977499"/>
              </p:ext>
            </p:extLst>
          </p:nvPr>
        </p:nvGraphicFramePr>
        <p:xfrm>
          <a:off x="755576" y="1283026"/>
          <a:ext cx="4926976" cy="1190994"/>
        </p:xfrm>
        <a:graphic>
          <a:graphicData uri="http://schemas.openxmlformats.org/drawingml/2006/table">
            <a:tbl>
              <a:tblPr firstRow="1" firstCol="1">
                <a:tableStyleId>{5C22544A-7EE6-4342-B048-85BDC9FD1C3A}</a:tableStyleId>
              </a:tblPr>
              <a:tblGrid>
                <a:gridCol w="1288192">
                  <a:extLst>
                    <a:ext uri="{9D8B030D-6E8A-4147-A177-3AD203B41FA5}">
                      <a16:colId xmlns:a16="http://schemas.microsoft.com/office/drawing/2014/main" val="3728666932"/>
                    </a:ext>
                  </a:extLst>
                </a:gridCol>
                <a:gridCol w="454848">
                  <a:extLst>
                    <a:ext uri="{9D8B030D-6E8A-4147-A177-3AD203B41FA5}">
                      <a16:colId xmlns:a16="http://schemas.microsoft.com/office/drawing/2014/main" val="2978121148"/>
                    </a:ext>
                  </a:extLst>
                </a:gridCol>
                <a:gridCol w="454848">
                  <a:extLst>
                    <a:ext uri="{9D8B030D-6E8A-4147-A177-3AD203B41FA5}">
                      <a16:colId xmlns:a16="http://schemas.microsoft.com/office/drawing/2014/main" val="2374736842"/>
                    </a:ext>
                  </a:extLst>
                </a:gridCol>
                <a:gridCol w="454848">
                  <a:extLst>
                    <a:ext uri="{9D8B030D-6E8A-4147-A177-3AD203B41FA5}">
                      <a16:colId xmlns:a16="http://schemas.microsoft.com/office/drawing/2014/main" val="2215898504"/>
                    </a:ext>
                  </a:extLst>
                </a:gridCol>
                <a:gridCol w="454848">
                  <a:extLst>
                    <a:ext uri="{9D8B030D-6E8A-4147-A177-3AD203B41FA5}">
                      <a16:colId xmlns:a16="http://schemas.microsoft.com/office/drawing/2014/main" val="3948828081"/>
                    </a:ext>
                  </a:extLst>
                </a:gridCol>
                <a:gridCol w="454848">
                  <a:extLst>
                    <a:ext uri="{9D8B030D-6E8A-4147-A177-3AD203B41FA5}">
                      <a16:colId xmlns:a16="http://schemas.microsoft.com/office/drawing/2014/main" val="2634185980"/>
                    </a:ext>
                  </a:extLst>
                </a:gridCol>
                <a:gridCol w="454848">
                  <a:extLst>
                    <a:ext uri="{9D8B030D-6E8A-4147-A177-3AD203B41FA5}">
                      <a16:colId xmlns:a16="http://schemas.microsoft.com/office/drawing/2014/main" val="1326980482"/>
                    </a:ext>
                  </a:extLst>
                </a:gridCol>
                <a:gridCol w="454848">
                  <a:extLst>
                    <a:ext uri="{9D8B030D-6E8A-4147-A177-3AD203B41FA5}">
                      <a16:colId xmlns:a16="http://schemas.microsoft.com/office/drawing/2014/main" val="1741791259"/>
                    </a:ext>
                  </a:extLst>
                </a:gridCol>
                <a:gridCol w="454848">
                  <a:extLst>
                    <a:ext uri="{9D8B030D-6E8A-4147-A177-3AD203B41FA5}">
                      <a16:colId xmlns:a16="http://schemas.microsoft.com/office/drawing/2014/main" val="2264498777"/>
                    </a:ext>
                  </a:extLst>
                </a:gridCol>
              </a:tblGrid>
              <a:tr h="206636">
                <a:tc>
                  <a:txBody>
                    <a:bodyPr/>
                    <a:lstStyle/>
                    <a:p>
                      <a:pPr algn="l" fontAlgn="b"/>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3564093054"/>
                  </a:ext>
                </a:extLst>
              </a:tr>
              <a:tr h="206636">
                <a:tc>
                  <a:txBody>
                    <a:bodyPr/>
                    <a:lstStyle/>
                    <a:p>
                      <a:pPr algn="l" fontAlgn="b"/>
                      <a:r>
                        <a:rPr lang="es-ES" sz="900" u="none" strike="noStrike">
                          <a:effectLst/>
                          <a:latin typeface="Trebuchet MS" panose="020B0603020202020204" pitchFamily="34" charset="0"/>
                        </a:rPr>
                        <a:t>ICS Concesión VCM-603</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8,10</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7,97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7,71</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7,39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7,56</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7,83</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2858488410"/>
                  </a:ext>
                </a:extLst>
              </a:tr>
              <a:tr h="206636">
                <a:tc>
                  <a:txBody>
                    <a:bodyPr/>
                    <a:lstStyle/>
                    <a:p>
                      <a:pPr algn="l" fontAlgn="b"/>
                      <a:r>
                        <a:rPr lang="es-ES" sz="900" u="none" strike="noStrike">
                          <a:effectLst/>
                          <a:latin typeface="Trebuchet MS" panose="020B0603020202020204" pitchFamily="34" charset="0"/>
                        </a:rPr>
                        <a:t>ICS Red Interurbanos</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7,65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7,57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200077488"/>
                  </a:ext>
                </a:extLst>
              </a:tr>
              <a:tr h="206636">
                <a:tc>
                  <a:txBody>
                    <a:bodyPr/>
                    <a:lstStyle/>
                    <a:p>
                      <a:pPr algn="l" fontAlgn="b"/>
                      <a:r>
                        <a:rPr lang="es-ES" sz="900" u="none" strike="noStrike">
                          <a:effectLst/>
                          <a:latin typeface="Trebuchet MS" panose="020B0603020202020204" pitchFamily="34" charset="0"/>
                        </a:rPr>
                        <a:t>Variación</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0,02</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0,32</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0,42</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0,24</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0,13</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-0,09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0,16</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1569280157"/>
                  </a:ext>
                </a:extLst>
              </a:tr>
              <a:tr h="364450">
                <a:tc>
                  <a:txBody>
                    <a:bodyPr/>
                    <a:lstStyle/>
                    <a:p>
                      <a:pPr algn="l" fontAlgn="b"/>
                      <a:r>
                        <a:rPr lang="es-ES" sz="900" u="none" strike="noStrike">
                          <a:effectLst/>
                          <a:latin typeface="Trebuchet MS" panose="020B0603020202020204" pitchFamily="34" charset="0"/>
                        </a:rPr>
                        <a:t>% Variación</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0,25%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4,18%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5,55%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3,21%</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1,77%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-1,20%</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dirty="0">
                          <a:effectLst/>
                          <a:latin typeface="Trebuchet MS" panose="020B0603020202020204" pitchFamily="34" charset="0"/>
                        </a:rPr>
                        <a:t>2,16%</a:t>
                      </a:r>
                      <a:endParaRPr lang="es-ES" sz="900" b="0" i="0" u="none" strike="noStrike" dirty="0">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1815081630"/>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4215736867"/>
              </p:ext>
            </p:extLst>
          </p:nvPr>
        </p:nvGraphicFramePr>
        <p:xfrm>
          <a:off x="1115616" y="2920005"/>
          <a:ext cx="6800626" cy="3024336"/>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número de diapositiva 3"/>
          <p:cNvSpPr>
            <a:spLocks noGrp="1"/>
          </p:cNvSpPr>
          <p:nvPr>
            <p:ph type="sldNum" sz="quarter" idx="12"/>
          </p:nvPr>
        </p:nvSpPr>
        <p:spPr/>
        <p:txBody>
          <a:bodyPr/>
          <a:lstStyle/>
          <a:p>
            <a:fld id="{1DF55681-7E2B-463B-B7BA-C07D3E18A64C}" type="slidenum">
              <a:rPr lang="es-ES" smtClean="0"/>
              <a:t>25</a:t>
            </a:fld>
            <a:endParaRPr lang="es-ES"/>
          </a:p>
        </p:txBody>
      </p:sp>
    </p:spTree>
    <p:extLst>
      <p:ext uri="{BB962C8B-B14F-4D97-AF65-F5344CB8AC3E}">
        <p14:creationId xmlns:p14="http://schemas.microsoft.com/office/powerpoint/2010/main" val="978600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4. SATISFACCIÓN DE LOS USUARIOS CON EL SERVICIO, CONCESIÓN VCM-603</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NPS (TASA DE RECOMENDACIÓN)</a:t>
            </a:r>
            <a:endParaRPr lang="es-ES" sz="1200" b="1" u="sng" dirty="0">
              <a:latin typeface="Trebuchet MS" panose="020B0603020202020204" pitchFamily="34" charset="0"/>
            </a:endParaRPr>
          </a:p>
        </p:txBody>
      </p:sp>
      <p:sp>
        <p:nvSpPr>
          <p:cNvPr id="11" name="18 Rectángulo"/>
          <p:cNvSpPr/>
          <p:nvPr/>
        </p:nvSpPr>
        <p:spPr>
          <a:xfrm>
            <a:off x="602416" y="1007150"/>
            <a:ext cx="6417856" cy="261610"/>
          </a:xfrm>
          <a:prstGeom prst="rect">
            <a:avLst/>
          </a:prstGeom>
        </p:spPr>
        <p:txBody>
          <a:bodyPr wrap="square">
            <a:spAutoFit/>
          </a:bodyPr>
          <a:lstStyle/>
          <a:p>
            <a:pPr algn="just"/>
            <a:r>
              <a:rPr lang="es-ES" sz="1100" dirty="0">
                <a:latin typeface="Trebuchet MS" panose="020B0603020202020204" pitchFamily="34" charset="0"/>
              </a:rPr>
              <a:t>Net Prometer Score (% Promotores (9-10) - % Detractores (0-6)) </a:t>
            </a:r>
          </a:p>
        </p:txBody>
      </p:sp>
      <p:graphicFrame>
        <p:nvGraphicFramePr>
          <p:cNvPr id="3" name="Tabla 2"/>
          <p:cNvGraphicFramePr>
            <a:graphicFrameLocks noGrp="1"/>
          </p:cNvGraphicFramePr>
          <p:nvPr>
            <p:extLst>
              <p:ext uri="{D42A27DB-BD31-4B8C-83A1-F6EECF244321}">
                <p14:modId xmlns:p14="http://schemas.microsoft.com/office/powerpoint/2010/main" val="104826382"/>
              </p:ext>
            </p:extLst>
          </p:nvPr>
        </p:nvGraphicFramePr>
        <p:xfrm>
          <a:off x="785364" y="1461784"/>
          <a:ext cx="7357247" cy="959104"/>
        </p:xfrm>
        <a:graphic>
          <a:graphicData uri="http://schemas.openxmlformats.org/drawingml/2006/table">
            <a:tbl>
              <a:tblPr firstRow="1" firstCol="1">
                <a:tableStyleId>{5C22544A-7EE6-4342-B048-85BDC9FD1C3A}</a:tableStyleId>
              </a:tblPr>
              <a:tblGrid>
                <a:gridCol w="1652111">
                  <a:extLst>
                    <a:ext uri="{9D8B030D-6E8A-4147-A177-3AD203B41FA5}">
                      <a16:colId xmlns:a16="http://schemas.microsoft.com/office/drawing/2014/main" val="1391616848"/>
                    </a:ext>
                  </a:extLst>
                </a:gridCol>
                <a:gridCol w="713142">
                  <a:extLst>
                    <a:ext uri="{9D8B030D-6E8A-4147-A177-3AD203B41FA5}">
                      <a16:colId xmlns:a16="http://schemas.microsoft.com/office/drawing/2014/main" val="2056441441"/>
                    </a:ext>
                  </a:extLst>
                </a:gridCol>
                <a:gridCol w="713142">
                  <a:extLst>
                    <a:ext uri="{9D8B030D-6E8A-4147-A177-3AD203B41FA5}">
                      <a16:colId xmlns:a16="http://schemas.microsoft.com/office/drawing/2014/main" val="3365881275"/>
                    </a:ext>
                  </a:extLst>
                </a:gridCol>
                <a:gridCol w="713142">
                  <a:extLst>
                    <a:ext uri="{9D8B030D-6E8A-4147-A177-3AD203B41FA5}">
                      <a16:colId xmlns:a16="http://schemas.microsoft.com/office/drawing/2014/main" val="2843377704"/>
                    </a:ext>
                  </a:extLst>
                </a:gridCol>
                <a:gridCol w="713142">
                  <a:extLst>
                    <a:ext uri="{9D8B030D-6E8A-4147-A177-3AD203B41FA5}">
                      <a16:colId xmlns:a16="http://schemas.microsoft.com/office/drawing/2014/main" val="830543497"/>
                    </a:ext>
                  </a:extLst>
                </a:gridCol>
                <a:gridCol w="713142">
                  <a:extLst>
                    <a:ext uri="{9D8B030D-6E8A-4147-A177-3AD203B41FA5}">
                      <a16:colId xmlns:a16="http://schemas.microsoft.com/office/drawing/2014/main" val="2346704262"/>
                    </a:ext>
                  </a:extLst>
                </a:gridCol>
                <a:gridCol w="713142">
                  <a:extLst>
                    <a:ext uri="{9D8B030D-6E8A-4147-A177-3AD203B41FA5}">
                      <a16:colId xmlns:a16="http://schemas.microsoft.com/office/drawing/2014/main" val="4243358266"/>
                    </a:ext>
                  </a:extLst>
                </a:gridCol>
                <a:gridCol w="713142">
                  <a:extLst>
                    <a:ext uri="{9D8B030D-6E8A-4147-A177-3AD203B41FA5}">
                      <a16:colId xmlns:a16="http://schemas.microsoft.com/office/drawing/2014/main" val="2282941860"/>
                    </a:ext>
                  </a:extLst>
                </a:gridCol>
                <a:gridCol w="713142">
                  <a:extLst>
                    <a:ext uri="{9D8B030D-6E8A-4147-A177-3AD203B41FA5}">
                      <a16:colId xmlns:a16="http://schemas.microsoft.com/office/drawing/2014/main" val="2036530992"/>
                    </a:ext>
                  </a:extLst>
                </a:gridCol>
              </a:tblGrid>
              <a:tr h="239776">
                <a:tc>
                  <a:txBody>
                    <a:bodyPr/>
                    <a:lstStyle/>
                    <a:p>
                      <a:pPr algn="l" fontAlgn="b"/>
                      <a:endParaRPr lang="es-ES" sz="11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508320093"/>
                  </a:ext>
                </a:extLst>
              </a:tr>
              <a:tr h="239776">
                <a:tc>
                  <a:txBody>
                    <a:bodyPr/>
                    <a:lstStyle/>
                    <a:p>
                      <a:pPr algn="l" fontAlgn="ctr"/>
                      <a:r>
                        <a:rPr lang="es-ES" sz="900" u="none" strike="noStrike">
                          <a:effectLst/>
                          <a:latin typeface="Trebuchet MS" panose="020B0603020202020204" pitchFamily="34" charset="0"/>
                        </a:rPr>
                        <a:t>Valoración VCM-603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27,57%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32,90%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25,5%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18,80%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15,80%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21,00%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19,90%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17,72%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772098384"/>
                  </a:ext>
                </a:extLst>
              </a:tr>
              <a:tr h="239776">
                <a:tc>
                  <a:txBody>
                    <a:bodyPr/>
                    <a:lstStyle/>
                    <a:p>
                      <a:pPr algn="l" fontAlgn="ctr"/>
                      <a:r>
                        <a:rPr lang="es-ES" sz="900" u="none" strike="noStrike">
                          <a:effectLst/>
                          <a:latin typeface="Trebuchet MS" panose="020B0603020202020204" pitchFamily="34" charset="0"/>
                        </a:rPr>
                        <a:t>Valoración Red Interurbanos</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36,04%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19,50%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10,00%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26,20%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17,50%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580007126"/>
                  </a:ext>
                </a:extLst>
              </a:tr>
              <a:tr h="239776">
                <a:tc>
                  <a:txBody>
                    <a:bodyPr/>
                    <a:lstStyle/>
                    <a:p>
                      <a:pPr algn="l" fontAlgn="ctr"/>
                      <a:r>
                        <a:rPr lang="es-ES" sz="900" u="none" strike="noStrike" dirty="0">
                          <a:effectLst/>
                          <a:latin typeface="Trebuchet MS" panose="020B0603020202020204" pitchFamily="34" charset="0"/>
                        </a:rPr>
                        <a:t>% Variación</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-23,50%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68,72%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210,98%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88,00%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618,18%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-19,85%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13,71%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211104331"/>
                  </a:ext>
                </a:extLst>
              </a:tr>
            </a:tbl>
          </a:graphicData>
        </a:graphic>
      </p:graphicFrame>
      <p:graphicFrame>
        <p:nvGraphicFramePr>
          <p:cNvPr id="9" name="Gráfico 8"/>
          <p:cNvGraphicFramePr>
            <a:graphicFrameLocks/>
          </p:cNvGraphicFramePr>
          <p:nvPr>
            <p:extLst>
              <p:ext uri="{D42A27DB-BD31-4B8C-83A1-F6EECF244321}">
                <p14:modId xmlns:p14="http://schemas.microsoft.com/office/powerpoint/2010/main" val="2605429598"/>
              </p:ext>
            </p:extLst>
          </p:nvPr>
        </p:nvGraphicFramePr>
        <p:xfrm>
          <a:off x="1979712" y="2749859"/>
          <a:ext cx="5333765" cy="3383791"/>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número de diapositiva 3"/>
          <p:cNvSpPr>
            <a:spLocks noGrp="1"/>
          </p:cNvSpPr>
          <p:nvPr>
            <p:ph type="sldNum" sz="quarter" idx="12"/>
          </p:nvPr>
        </p:nvSpPr>
        <p:spPr/>
        <p:txBody>
          <a:bodyPr/>
          <a:lstStyle/>
          <a:p>
            <a:fld id="{1DF55681-7E2B-463B-B7BA-C07D3E18A64C}" type="slidenum">
              <a:rPr lang="es-ES" smtClean="0"/>
              <a:t>26</a:t>
            </a:fld>
            <a:endParaRPr lang="es-ES"/>
          </a:p>
        </p:txBody>
      </p:sp>
    </p:spTree>
    <p:extLst>
      <p:ext uri="{BB962C8B-B14F-4D97-AF65-F5344CB8AC3E}">
        <p14:creationId xmlns:p14="http://schemas.microsoft.com/office/powerpoint/2010/main" val="1227689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4. SATISFACCIÓN DE LOS USUARIOS CON EL SERVICIO, CONCESIÓN VCM-603</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NPS (TASA DE RECOMENDACIÓN)</a:t>
            </a:r>
            <a:endParaRPr lang="es-ES" sz="1200" b="1" u="sng" dirty="0">
              <a:latin typeface="Trebuchet MS" panose="020B0603020202020204" pitchFamily="34" charset="0"/>
            </a:endParaRPr>
          </a:p>
        </p:txBody>
      </p:sp>
      <p:sp>
        <p:nvSpPr>
          <p:cNvPr id="11" name="18 Rectángulo"/>
          <p:cNvSpPr/>
          <p:nvPr/>
        </p:nvSpPr>
        <p:spPr>
          <a:xfrm>
            <a:off x="602416" y="1022539"/>
            <a:ext cx="6417856" cy="261610"/>
          </a:xfrm>
          <a:prstGeom prst="rect">
            <a:avLst/>
          </a:prstGeom>
        </p:spPr>
        <p:txBody>
          <a:bodyPr wrap="square">
            <a:spAutoFit/>
          </a:bodyPr>
          <a:lstStyle/>
          <a:p>
            <a:pPr algn="just"/>
            <a:r>
              <a:rPr lang="es-ES" sz="1100" dirty="0">
                <a:latin typeface="Trebuchet MS" panose="020B0603020202020204" pitchFamily="34" charset="0"/>
              </a:rPr>
              <a:t>Net Prometer Score (% Promotores (9-10) - % Detractores (0-6)) </a:t>
            </a:r>
          </a:p>
        </p:txBody>
      </p:sp>
      <p:graphicFrame>
        <p:nvGraphicFramePr>
          <p:cNvPr id="3" name="Tabla 2"/>
          <p:cNvGraphicFramePr>
            <a:graphicFrameLocks noGrp="1"/>
          </p:cNvGraphicFramePr>
          <p:nvPr>
            <p:extLst>
              <p:ext uri="{D42A27DB-BD31-4B8C-83A1-F6EECF244321}">
                <p14:modId xmlns:p14="http://schemas.microsoft.com/office/powerpoint/2010/main" val="3849451286"/>
              </p:ext>
            </p:extLst>
          </p:nvPr>
        </p:nvGraphicFramePr>
        <p:xfrm>
          <a:off x="683568" y="1476159"/>
          <a:ext cx="7056785" cy="1016736"/>
        </p:xfrm>
        <a:graphic>
          <a:graphicData uri="http://schemas.openxmlformats.org/drawingml/2006/table">
            <a:tbl>
              <a:tblPr firstRow="1" firstCol="1">
                <a:tableStyleId>{5C22544A-7EE6-4342-B048-85BDC9FD1C3A}</a:tableStyleId>
              </a:tblPr>
              <a:tblGrid>
                <a:gridCol w="1584641">
                  <a:extLst>
                    <a:ext uri="{9D8B030D-6E8A-4147-A177-3AD203B41FA5}">
                      <a16:colId xmlns:a16="http://schemas.microsoft.com/office/drawing/2014/main" val="141792713"/>
                    </a:ext>
                  </a:extLst>
                </a:gridCol>
                <a:gridCol w="684018">
                  <a:extLst>
                    <a:ext uri="{9D8B030D-6E8A-4147-A177-3AD203B41FA5}">
                      <a16:colId xmlns:a16="http://schemas.microsoft.com/office/drawing/2014/main" val="3982843824"/>
                    </a:ext>
                  </a:extLst>
                </a:gridCol>
                <a:gridCol w="684018">
                  <a:extLst>
                    <a:ext uri="{9D8B030D-6E8A-4147-A177-3AD203B41FA5}">
                      <a16:colId xmlns:a16="http://schemas.microsoft.com/office/drawing/2014/main" val="1063945100"/>
                    </a:ext>
                  </a:extLst>
                </a:gridCol>
                <a:gridCol w="684018">
                  <a:extLst>
                    <a:ext uri="{9D8B030D-6E8A-4147-A177-3AD203B41FA5}">
                      <a16:colId xmlns:a16="http://schemas.microsoft.com/office/drawing/2014/main" val="2975562308"/>
                    </a:ext>
                  </a:extLst>
                </a:gridCol>
                <a:gridCol w="684018">
                  <a:extLst>
                    <a:ext uri="{9D8B030D-6E8A-4147-A177-3AD203B41FA5}">
                      <a16:colId xmlns:a16="http://schemas.microsoft.com/office/drawing/2014/main" val="3983396753"/>
                    </a:ext>
                  </a:extLst>
                </a:gridCol>
                <a:gridCol w="684018">
                  <a:extLst>
                    <a:ext uri="{9D8B030D-6E8A-4147-A177-3AD203B41FA5}">
                      <a16:colId xmlns:a16="http://schemas.microsoft.com/office/drawing/2014/main" val="1230733746"/>
                    </a:ext>
                  </a:extLst>
                </a:gridCol>
                <a:gridCol w="684018">
                  <a:extLst>
                    <a:ext uri="{9D8B030D-6E8A-4147-A177-3AD203B41FA5}">
                      <a16:colId xmlns:a16="http://schemas.microsoft.com/office/drawing/2014/main" val="145723524"/>
                    </a:ext>
                  </a:extLst>
                </a:gridCol>
                <a:gridCol w="684018">
                  <a:extLst>
                    <a:ext uri="{9D8B030D-6E8A-4147-A177-3AD203B41FA5}">
                      <a16:colId xmlns:a16="http://schemas.microsoft.com/office/drawing/2014/main" val="2612501612"/>
                    </a:ext>
                  </a:extLst>
                </a:gridCol>
                <a:gridCol w="684018">
                  <a:extLst>
                    <a:ext uri="{9D8B030D-6E8A-4147-A177-3AD203B41FA5}">
                      <a16:colId xmlns:a16="http://schemas.microsoft.com/office/drawing/2014/main" val="4060146543"/>
                    </a:ext>
                  </a:extLst>
                </a:gridCol>
              </a:tblGrid>
              <a:tr h="254184">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092779158"/>
                  </a:ext>
                </a:extLst>
              </a:tr>
              <a:tr h="254184">
                <a:tc>
                  <a:txBody>
                    <a:bodyPr/>
                    <a:lstStyle/>
                    <a:p>
                      <a:pPr algn="l" fontAlgn="ctr"/>
                      <a:r>
                        <a:rPr lang="es-ES" sz="900" u="none" strike="noStrike">
                          <a:effectLst/>
                          <a:latin typeface="Trebuchet MS" panose="020B0603020202020204" pitchFamily="34" charset="0"/>
                        </a:rPr>
                        <a:t>Promotores (9-10)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46,49%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44,63%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38,10%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35,10%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27,80%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12,50%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23,70%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22,60%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998271559"/>
                  </a:ext>
                </a:extLst>
              </a:tr>
              <a:tr h="254184">
                <a:tc>
                  <a:txBody>
                    <a:bodyPr/>
                    <a:lstStyle/>
                    <a:p>
                      <a:pPr algn="l" fontAlgn="ctr"/>
                      <a:r>
                        <a:rPr lang="es-ES" sz="900" u="none" strike="noStrike">
                          <a:effectLst/>
                          <a:latin typeface="Trebuchet MS" panose="020B0603020202020204" pitchFamily="34" charset="0"/>
                        </a:rPr>
                        <a:t>Pasivos (7-8)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34,05%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43,64%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48,60%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47,90%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60,30%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64,20%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59,50%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61,90%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282669663"/>
                  </a:ext>
                </a:extLst>
              </a:tr>
              <a:tr h="254184">
                <a:tc>
                  <a:txBody>
                    <a:bodyPr/>
                    <a:lstStyle/>
                    <a:p>
                      <a:pPr algn="l" fontAlgn="ctr"/>
                      <a:r>
                        <a:rPr lang="es-ES" sz="900" u="none" strike="noStrike" dirty="0">
                          <a:effectLst/>
                          <a:latin typeface="Trebuchet MS" panose="020B0603020202020204" pitchFamily="34" charset="0"/>
                        </a:rPr>
                        <a:t>Detractores (0-6)</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18,92%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11,73%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12,60%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16,30%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12,00%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23,20%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16,10%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14,80%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079175227"/>
                  </a:ext>
                </a:extLst>
              </a:tr>
            </a:tbl>
          </a:graphicData>
        </a:graphic>
      </p:graphicFrame>
      <p:graphicFrame>
        <p:nvGraphicFramePr>
          <p:cNvPr id="9" name="Gráfico 8"/>
          <p:cNvGraphicFramePr>
            <a:graphicFrameLocks/>
          </p:cNvGraphicFramePr>
          <p:nvPr>
            <p:extLst>
              <p:ext uri="{D42A27DB-BD31-4B8C-83A1-F6EECF244321}">
                <p14:modId xmlns:p14="http://schemas.microsoft.com/office/powerpoint/2010/main" val="663873845"/>
              </p:ext>
            </p:extLst>
          </p:nvPr>
        </p:nvGraphicFramePr>
        <p:xfrm>
          <a:off x="1763688" y="2667956"/>
          <a:ext cx="5472607" cy="3425339"/>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número de diapositiva 3"/>
          <p:cNvSpPr>
            <a:spLocks noGrp="1"/>
          </p:cNvSpPr>
          <p:nvPr>
            <p:ph type="sldNum" sz="quarter" idx="12"/>
          </p:nvPr>
        </p:nvSpPr>
        <p:spPr/>
        <p:txBody>
          <a:bodyPr/>
          <a:lstStyle/>
          <a:p>
            <a:fld id="{1DF55681-7E2B-463B-B7BA-C07D3E18A64C}" type="slidenum">
              <a:rPr lang="es-ES" smtClean="0"/>
              <a:t>27</a:t>
            </a:fld>
            <a:endParaRPr lang="es-ES"/>
          </a:p>
        </p:txBody>
      </p:sp>
    </p:spTree>
    <p:extLst>
      <p:ext uri="{BB962C8B-B14F-4D97-AF65-F5344CB8AC3E}">
        <p14:creationId xmlns:p14="http://schemas.microsoft.com/office/powerpoint/2010/main" val="690783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4. SATISFACCIÓN DE LOS USUARIOS CON EL SERVICIO, CONCESIÓN VCM-605</a:t>
            </a:r>
            <a:r>
              <a:rPr lang="es-ES" sz="1800" dirty="0">
                <a:latin typeface="Trebuchet MS" panose="020B0603020202020204" pitchFamily="34" charset="0"/>
              </a:rPr>
              <a:t>3</a:t>
            </a: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POR DIMENSIONES DEL SERVICIO</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227067013"/>
              </p:ext>
            </p:extLst>
          </p:nvPr>
        </p:nvGraphicFramePr>
        <p:xfrm>
          <a:off x="902734" y="1695290"/>
          <a:ext cx="7053642" cy="4326000"/>
        </p:xfrm>
        <a:graphic>
          <a:graphicData uri="http://schemas.openxmlformats.org/drawingml/2006/table">
            <a:tbl>
              <a:tblPr>
                <a:tableStyleId>{5C22544A-7EE6-4342-B048-85BDC9FD1C3A}</a:tableStyleId>
              </a:tblPr>
              <a:tblGrid>
                <a:gridCol w="1995740">
                  <a:extLst>
                    <a:ext uri="{9D8B030D-6E8A-4147-A177-3AD203B41FA5}">
                      <a16:colId xmlns:a16="http://schemas.microsoft.com/office/drawing/2014/main" val="3754019981"/>
                    </a:ext>
                  </a:extLst>
                </a:gridCol>
                <a:gridCol w="5057902">
                  <a:extLst>
                    <a:ext uri="{9D8B030D-6E8A-4147-A177-3AD203B41FA5}">
                      <a16:colId xmlns:a16="http://schemas.microsoft.com/office/drawing/2014/main" val="1481064531"/>
                    </a:ext>
                  </a:extLst>
                </a:gridCol>
              </a:tblGrid>
              <a:tr h="206000">
                <a:tc rowSpan="2">
                  <a:txBody>
                    <a:bodyPr/>
                    <a:lstStyle/>
                    <a:p>
                      <a:pPr algn="l" fontAlgn="ctr"/>
                      <a:r>
                        <a:rPr lang="es-ES" sz="1100" u="none" strike="noStrike" dirty="0">
                          <a:effectLst/>
                          <a:latin typeface="Trebuchet MS" panose="020B0603020202020204" pitchFamily="34" charset="0"/>
                        </a:rPr>
                        <a:t>SEGURIDAD</a:t>
                      </a:r>
                      <a:endParaRPr lang="es-ES" sz="1100" b="0" i="0" u="none" strike="noStrike" dirty="0">
                        <a:solidFill>
                          <a:srgbClr val="000000"/>
                        </a:solidFill>
                        <a:effectLst/>
                        <a:latin typeface="Trebuchet MS" panose="020B0603020202020204" pitchFamily="34" charset="0"/>
                      </a:endParaRPr>
                    </a:p>
                  </a:txBody>
                  <a:tcPr marL="6350" marR="6350" marT="6350" marB="0" anchor="ctr">
                    <a:solidFill>
                      <a:schemeClr val="bg1">
                        <a:lumMod val="85000"/>
                      </a:schemeClr>
                    </a:solidFill>
                  </a:tcPr>
                </a:tc>
                <a:tc>
                  <a:txBody>
                    <a:bodyPr/>
                    <a:lstStyle/>
                    <a:p>
                      <a:pPr algn="l" fontAlgn="b"/>
                      <a:r>
                        <a:rPr lang="es-ES" sz="1100" u="none" strike="noStrike" dirty="0">
                          <a:effectLst/>
                          <a:latin typeface="Trebuchet MS" panose="020B0603020202020204" pitchFamily="34" charset="0"/>
                        </a:rPr>
                        <a:t>Seguridad personal ante robos y agresiones dentro del autobús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1">
                        <a:lumMod val="85000"/>
                      </a:schemeClr>
                    </a:solidFill>
                  </a:tcPr>
                </a:tc>
                <a:extLst>
                  <a:ext uri="{0D108BD9-81ED-4DB2-BD59-A6C34878D82A}">
                    <a16:rowId xmlns:a16="http://schemas.microsoft.com/office/drawing/2014/main" val="2463114435"/>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Seguridad en la conducción</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1">
                        <a:lumMod val="85000"/>
                      </a:schemeClr>
                    </a:solidFill>
                  </a:tcPr>
                </a:tc>
                <a:extLst>
                  <a:ext uri="{0D108BD9-81ED-4DB2-BD59-A6C34878D82A}">
                    <a16:rowId xmlns:a16="http://schemas.microsoft.com/office/drawing/2014/main" val="1201737791"/>
                  </a:ext>
                </a:extLst>
              </a:tr>
              <a:tr h="206000">
                <a:tc rowSpan="2">
                  <a:txBody>
                    <a:bodyPr/>
                    <a:lstStyle/>
                    <a:p>
                      <a:pPr algn="l" fontAlgn="ctr"/>
                      <a:r>
                        <a:rPr lang="es-ES" sz="1100" u="none" strike="noStrike">
                          <a:effectLst/>
                          <a:latin typeface="Trebuchet MS" panose="020B0603020202020204" pitchFamily="34" charset="0"/>
                        </a:rPr>
                        <a:t>ATENCIÓN AL CLIENTE</a:t>
                      </a:r>
                      <a:endParaRPr lang="es-ES" sz="1100" b="0" i="0" u="none" strike="noStrike">
                        <a:solidFill>
                          <a:srgbClr val="000000"/>
                        </a:solidFill>
                        <a:effectLst/>
                        <a:latin typeface="Trebuchet MS" panose="020B0603020202020204" pitchFamily="34" charset="0"/>
                      </a:endParaRPr>
                    </a:p>
                  </a:txBody>
                  <a:tcPr marL="6350" marR="6350" marT="6350" marB="0" anchor="ctr">
                    <a:solidFill>
                      <a:schemeClr val="tx2">
                        <a:lumMod val="40000"/>
                        <a:lumOff val="60000"/>
                      </a:schemeClr>
                    </a:solidFill>
                  </a:tcPr>
                </a:tc>
                <a:tc>
                  <a:txBody>
                    <a:bodyPr/>
                    <a:lstStyle/>
                    <a:p>
                      <a:pPr algn="l" fontAlgn="b"/>
                      <a:r>
                        <a:rPr lang="es-ES" sz="1100" u="none" strike="noStrike" dirty="0">
                          <a:effectLst/>
                          <a:latin typeface="Trebuchet MS" panose="020B0603020202020204" pitchFamily="34" charset="0"/>
                        </a:rPr>
                        <a:t>Atención al cliente </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tx2">
                        <a:lumMod val="40000"/>
                        <a:lumOff val="60000"/>
                      </a:schemeClr>
                    </a:solidFill>
                  </a:tcPr>
                </a:tc>
                <a:extLst>
                  <a:ext uri="{0D108BD9-81ED-4DB2-BD59-A6C34878D82A}">
                    <a16:rowId xmlns:a16="http://schemas.microsoft.com/office/drawing/2014/main" val="3015741113"/>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Trato del conductor</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tx2">
                        <a:lumMod val="40000"/>
                        <a:lumOff val="60000"/>
                      </a:schemeClr>
                    </a:solidFill>
                  </a:tcPr>
                </a:tc>
                <a:extLst>
                  <a:ext uri="{0D108BD9-81ED-4DB2-BD59-A6C34878D82A}">
                    <a16:rowId xmlns:a16="http://schemas.microsoft.com/office/drawing/2014/main" val="394687371"/>
                  </a:ext>
                </a:extLst>
              </a:tr>
              <a:tr h="206000">
                <a:tc rowSpan="5">
                  <a:txBody>
                    <a:bodyPr/>
                    <a:lstStyle/>
                    <a:p>
                      <a:pPr algn="l" fontAlgn="ctr"/>
                      <a:r>
                        <a:rPr lang="es-ES" sz="1100" u="none" strike="noStrike">
                          <a:effectLst/>
                          <a:latin typeface="Trebuchet MS" panose="020B0603020202020204" pitchFamily="34" charset="0"/>
                        </a:rPr>
                        <a:t>CONFORT</a:t>
                      </a:r>
                      <a:endParaRPr lang="es-ES" sz="1100" b="0" i="0" u="none" strike="noStrike">
                        <a:solidFill>
                          <a:srgbClr val="000000"/>
                        </a:solidFill>
                        <a:effectLst/>
                        <a:latin typeface="Trebuchet MS" panose="020B0603020202020204" pitchFamily="34" charset="0"/>
                      </a:endParaRPr>
                    </a:p>
                  </a:txBody>
                  <a:tcPr marL="6350" marR="6350" marT="6350" marB="0" anchor="ctr">
                    <a:solidFill>
                      <a:schemeClr val="accent2">
                        <a:lumMod val="40000"/>
                        <a:lumOff val="60000"/>
                      </a:schemeClr>
                    </a:solidFill>
                  </a:tcPr>
                </a:tc>
                <a:tc>
                  <a:txBody>
                    <a:bodyPr/>
                    <a:lstStyle/>
                    <a:p>
                      <a:pPr algn="l" fontAlgn="b"/>
                      <a:r>
                        <a:rPr lang="es-ES" sz="1100" u="none" strike="noStrike" dirty="0">
                          <a:effectLst/>
                          <a:latin typeface="Trebuchet MS" panose="020B0603020202020204" pitchFamily="34" charset="0"/>
                        </a:rPr>
                        <a:t>Acceso y descenso del autobús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2892979304"/>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Confort de los autobuses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2541031660"/>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Limpieza de los autobuses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1447772358"/>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Temperatura dentro del autobús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4143571552"/>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Disponibilidad de asientos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2">
                        <a:lumMod val="40000"/>
                        <a:lumOff val="60000"/>
                      </a:schemeClr>
                    </a:solidFill>
                  </a:tcPr>
                </a:tc>
                <a:extLst>
                  <a:ext uri="{0D108BD9-81ED-4DB2-BD59-A6C34878D82A}">
                    <a16:rowId xmlns:a16="http://schemas.microsoft.com/office/drawing/2014/main" val="3298694161"/>
                  </a:ext>
                </a:extLst>
              </a:tr>
              <a:tr h="206000">
                <a:tc rowSpan="3">
                  <a:txBody>
                    <a:bodyPr/>
                    <a:lstStyle/>
                    <a:p>
                      <a:pPr algn="l" fontAlgn="ctr"/>
                      <a:r>
                        <a:rPr lang="es-ES" sz="1100" u="none" strike="noStrike">
                          <a:effectLst/>
                          <a:latin typeface="Trebuchet MS" panose="020B0603020202020204" pitchFamily="34" charset="0"/>
                        </a:rPr>
                        <a:t>INFORMACIÓN</a:t>
                      </a:r>
                      <a:endParaRPr lang="es-ES" sz="1100" b="0" i="0" u="none" strike="noStrike">
                        <a:solidFill>
                          <a:srgbClr val="000000"/>
                        </a:solidFill>
                        <a:effectLst/>
                        <a:latin typeface="Trebuchet MS" panose="020B0603020202020204" pitchFamily="34" charset="0"/>
                      </a:endParaRPr>
                    </a:p>
                  </a:txBody>
                  <a:tcPr marL="6350" marR="6350" marT="6350" marB="0" anchor="ctr">
                    <a:solidFill>
                      <a:srgbClr val="FFFF00"/>
                    </a:solidFill>
                  </a:tcPr>
                </a:tc>
                <a:tc>
                  <a:txBody>
                    <a:bodyPr/>
                    <a:lstStyle/>
                    <a:p>
                      <a:pPr algn="l" fontAlgn="b"/>
                      <a:r>
                        <a:rPr lang="es-ES" sz="1100" u="none" strike="noStrike" dirty="0">
                          <a:effectLst/>
                          <a:latin typeface="Trebuchet MS" panose="020B0603020202020204" pitchFamily="34" charset="0"/>
                        </a:rPr>
                        <a:t>Información sobre el servicio</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rgbClr val="FFFF00"/>
                    </a:solidFill>
                  </a:tcPr>
                </a:tc>
                <a:extLst>
                  <a:ext uri="{0D108BD9-81ED-4DB2-BD59-A6C34878D82A}">
                    <a16:rowId xmlns:a16="http://schemas.microsoft.com/office/drawing/2014/main" val="3133965260"/>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Información sobre incidencias en el servicio</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rgbClr val="FFFF00"/>
                    </a:solidFill>
                  </a:tcPr>
                </a:tc>
                <a:extLst>
                  <a:ext uri="{0D108BD9-81ED-4DB2-BD59-A6C34878D82A}">
                    <a16:rowId xmlns:a16="http://schemas.microsoft.com/office/drawing/2014/main" val="2885940420"/>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Información sobre próximas paradas dentro del autobús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rgbClr val="FFFF00"/>
                    </a:solidFill>
                  </a:tcPr>
                </a:tc>
                <a:extLst>
                  <a:ext uri="{0D108BD9-81ED-4DB2-BD59-A6C34878D82A}">
                    <a16:rowId xmlns:a16="http://schemas.microsoft.com/office/drawing/2014/main" val="3350721387"/>
                  </a:ext>
                </a:extLst>
              </a:tr>
              <a:tr h="206000">
                <a:tc rowSpan="4">
                  <a:txBody>
                    <a:bodyPr/>
                    <a:lstStyle/>
                    <a:p>
                      <a:pPr algn="l" fontAlgn="ctr"/>
                      <a:r>
                        <a:rPr lang="es-ES" sz="1100" u="none" strike="noStrike">
                          <a:effectLst/>
                          <a:latin typeface="Trebuchet MS" panose="020B0603020202020204" pitchFamily="34" charset="0"/>
                        </a:rPr>
                        <a:t>SERVICIO OFERTADO</a:t>
                      </a:r>
                      <a:endParaRPr lang="es-ES" sz="1100" b="0" i="0" u="none" strike="noStrike">
                        <a:solidFill>
                          <a:srgbClr val="000000"/>
                        </a:solidFill>
                        <a:effectLst/>
                        <a:latin typeface="Trebuchet MS" panose="020B0603020202020204" pitchFamily="34" charset="0"/>
                      </a:endParaRPr>
                    </a:p>
                  </a:txBody>
                  <a:tcPr marL="6350" marR="6350" marT="6350" marB="0" anchor="ctr">
                    <a:solidFill>
                      <a:schemeClr val="bg2">
                        <a:lumMod val="75000"/>
                      </a:schemeClr>
                    </a:solidFill>
                  </a:tcPr>
                </a:tc>
                <a:tc>
                  <a:txBody>
                    <a:bodyPr/>
                    <a:lstStyle/>
                    <a:p>
                      <a:pPr algn="l" fontAlgn="b"/>
                      <a:r>
                        <a:rPr lang="es-ES" sz="1100" u="none" strike="noStrike" dirty="0">
                          <a:effectLst/>
                          <a:latin typeface="Trebuchet MS" panose="020B0603020202020204" pitchFamily="34" charset="0"/>
                        </a:rPr>
                        <a:t>Horario y frecuencia de los autobuses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2408589398"/>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Itinerario de la línea y su correspondencia con otros medios de transporte</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4177897112"/>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Puntualidad de los autobuses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2069691603"/>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Duración del viaje</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bg2">
                        <a:lumMod val="75000"/>
                      </a:schemeClr>
                    </a:solidFill>
                  </a:tcPr>
                </a:tc>
                <a:extLst>
                  <a:ext uri="{0D108BD9-81ED-4DB2-BD59-A6C34878D82A}">
                    <a16:rowId xmlns:a16="http://schemas.microsoft.com/office/drawing/2014/main" val="105435739"/>
                  </a:ext>
                </a:extLst>
              </a:tr>
              <a:tr h="206000">
                <a:tc rowSpan="3">
                  <a:txBody>
                    <a:bodyPr/>
                    <a:lstStyle/>
                    <a:p>
                      <a:pPr algn="l" fontAlgn="ctr"/>
                      <a:r>
                        <a:rPr lang="es-ES" sz="1100" u="none" strike="noStrike">
                          <a:effectLst/>
                          <a:latin typeface="Trebuchet MS" panose="020B0603020202020204" pitchFamily="34" charset="0"/>
                        </a:rPr>
                        <a:t>INFRAESTRUCTURA</a:t>
                      </a:r>
                      <a:endParaRPr lang="es-ES" sz="1100" b="0" i="0" u="none" strike="noStrike">
                        <a:solidFill>
                          <a:srgbClr val="000000"/>
                        </a:solidFill>
                        <a:effectLst/>
                        <a:latin typeface="Trebuchet MS" panose="020B0603020202020204" pitchFamily="34" charset="0"/>
                      </a:endParaRPr>
                    </a:p>
                  </a:txBody>
                  <a:tcPr marL="6350" marR="6350" marT="6350" marB="0" anchor="ctr">
                    <a:solidFill>
                      <a:schemeClr val="accent4">
                        <a:lumMod val="40000"/>
                        <a:lumOff val="60000"/>
                      </a:schemeClr>
                    </a:solidFill>
                  </a:tcPr>
                </a:tc>
                <a:tc>
                  <a:txBody>
                    <a:bodyPr/>
                    <a:lstStyle/>
                    <a:p>
                      <a:pPr algn="l" fontAlgn="b"/>
                      <a:r>
                        <a:rPr lang="es-ES" sz="1100" u="none" strike="noStrike" dirty="0">
                          <a:effectLst/>
                          <a:latin typeface="Trebuchet MS" panose="020B0603020202020204" pitchFamily="34" charset="0"/>
                        </a:rPr>
                        <a:t>Señalización e identificación de las paradas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4">
                        <a:lumMod val="40000"/>
                        <a:lumOff val="60000"/>
                      </a:schemeClr>
                    </a:solidFill>
                  </a:tcPr>
                </a:tc>
                <a:extLst>
                  <a:ext uri="{0D108BD9-81ED-4DB2-BD59-A6C34878D82A}">
                    <a16:rowId xmlns:a16="http://schemas.microsoft.com/office/drawing/2014/main" val="2161568309"/>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Nº de marquesinas de la línea</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4">
                        <a:lumMod val="40000"/>
                        <a:lumOff val="60000"/>
                      </a:schemeClr>
                    </a:solidFill>
                  </a:tcPr>
                </a:tc>
                <a:extLst>
                  <a:ext uri="{0D108BD9-81ED-4DB2-BD59-A6C34878D82A}">
                    <a16:rowId xmlns:a16="http://schemas.microsoft.com/office/drawing/2014/main" val="1081350206"/>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Utilidad y comodidad de las marquesinas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chemeClr val="accent4">
                        <a:lumMod val="40000"/>
                        <a:lumOff val="60000"/>
                      </a:schemeClr>
                    </a:solidFill>
                  </a:tcPr>
                </a:tc>
                <a:extLst>
                  <a:ext uri="{0D108BD9-81ED-4DB2-BD59-A6C34878D82A}">
                    <a16:rowId xmlns:a16="http://schemas.microsoft.com/office/drawing/2014/main" val="3563442478"/>
                  </a:ext>
                </a:extLst>
              </a:tr>
              <a:tr h="206000">
                <a:tc rowSpan="2">
                  <a:txBody>
                    <a:bodyPr/>
                    <a:lstStyle/>
                    <a:p>
                      <a:pPr algn="l" fontAlgn="ctr"/>
                      <a:r>
                        <a:rPr lang="es-ES" sz="1100" u="none" strike="noStrike">
                          <a:effectLst/>
                          <a:latin typeface="Trebuchet MS" panose="020B0603020202020204" pitchFamily="34" charset="0"/>
                        </a:rPr>
                        <a:t>MEDIO AMBIENTE</a:t>
                      </a:r>
                      <a:endParaRPr lang="es-ES" sz="1100" b="0" i="0" u="none" strike="noStrike">
                        <a:solidFill>
                          <a:srgbClr val="000000"/>
                        </a:solidFill>
                        <a:effectLst/>
                        <a:latin typeface="Trebuchet MS" panose="020B0603020202020204" pitchFamily="34" charset="0"/>
                      </a:endParaRPr>
                    </a:p>
                  </a:txBody>
                  <a:tcPr marL="6350" marR="6350" marT="6350" marB="0" anchor="ctr">
                    <a:solidFill>
                      <a:srgbClr val="92D050"/>
                    </a:solidFill>
                  </a:tcPr>
                </a:tc>
                <a:tc>
                  <a:txBody>
                    <a:bodyPr/>
                    <a:lstStyle/>
                    <a:p>
                      <a:pPr algn="l" fontAlgn="b"/>
                      <a:r>
                        <a:rPr lang="es-ES" sz="1100" u="none" strike="noStrike">
                          <a:effectLst/>
                          <a:latin typeface="Trebuchet MS" panose="020B0603020202020204" pitchFamily="34" charset="0"/>
                        </a:rPr>
                        <a:t>Ausencia de contaminación por humos y ruido de los autobuses</a:t>
                      </a:r>
                      <a:endParaRPr lang="es-ES" sz="1100" b="0" i="0" u="none" strike="noStrike">
                        <a:solidFill>
                          <a:srgbClr val="000000"/>
                        </a:solidFill>
                        <a:effectLst/>
                        <a:latin typeface="Trebuchet MS" panose="020B0603020202020204" pitchFamily="34" charset="0"/>
                      </a:endParaRPr>
                    </a:p>
                  </a:txBody>
                  <a:tcPr marL="6350" marR="6350" marT="6350" marB="0" anchor="b">
                    <a:solidFill>
                      <a:srgbClr val="92D050"/>
                    </a:solidFill>
                  </a:tcPr>
                </a:tc>
                <a:extLst>
                  <a:ext uri="{0D108BD9-81ED-4DB2-BD59-A6C34878D82A}">
                    <a16:rowId xmlns:a16="http://schemas.microsoft.com/office/drawing/2014/main" val="1428148888"/>
                  </a:ext>
                </a:extLst>
              </a:tr>
              <a:tr h="206000">
                <a:tc vMerge="1">
                  <a:txBody>
                    <a:bodyPr/>
                    <a:lstStyle/>
                    <a:p>
                      <a:endParaRPr lang="es-ES"/>
                    </a:p>
                  </a:txBody>
                  <a:tcPr/>
                </a:tc>
                <a:tc>
                  <a:txBody>
                    <a:bodyPr/>
                    <a:lstStyle/>
                    <a:p>
                      <a:pPr algn="l" fontAlgn="b"/>
                      <a:r>
                        <a:rPr lang="es-ES" sz="1100" u="none" strike="noStrike" dirty="0">
                          <a:effectLst/>
                          <a:latin typeface="Trebuchet MS" panose="020B0603020202020204" pitchFamily="34" charset="0"/>
                        </a:rPr>
                        <a:t>Ventilación y climatización de los intercambiadores</a:t>
                      </a:r>
                      <a:endParaRPr lang="es-ES" sz="1100" b="0" i="0" u="none" strike="noStrike" dirty="0">
                        <a:solidFill>
                          <a:srgbClr val="000000"/>
                        </a:solidFill>
                        <a:effectLst/>
                        <a:latin typeface="Trebuchet MS" panose="020B0603020202020204" pitchFamily="34" charset="0"/>
                      </a:endParaRPr>
                    </a:p>
                  </a:txBody>
                  <a:tcPr marL="6350" marR="6350" marT="6350" marB="0" anchor="b">
                    <a:solidFill>
                      <a:srgbClr val="92D050"/>
                    </a:solidFill>
                  </a:tcPr>
                </a:tc>
                <a:extLst>
                  <a:ext uri="{0D108BD9-81ED-4DB2-BD59-A6C34878D82A}">
                    <a16:rowId xmlns:a16="http://schemas.microsoft.com/office/drawing/2014/main" val="3830465485"/>
                  </a:ext>
                </a:extLst>
              </a:tr>
            </a:tbl>
          </a:graphicData>
        </a:graphic>
      </p:graphicFrame>
      <p:sp>
        <p:nvSpPr>
          <p:cNvPr id="9" name="18 Rectángulo"/>
          <p:cNvSpPr/>
          <p:nvPr/>
        </p:nvSpPr>
        <p:spPr>
          <a:xfrm>
            <a:off x="625304" y="1090491"/>
            <a:ext cx="7403080" cy="430887"/>
          </a:xfrm>
          <a:prstGeom prst="rect">
            <a:avLst/>
          </a:prstGeom>
        </p:spPr>
        <p:txBody>
          <a:bodyPr wrap="square">
            <a:spAutoFit/>
          </a:bodyPr>
          <a:lstStyle/>
          <a:p>
            <a:pPr algn="just"/>
            <a:r>
              <a:rPr lang="es-ES" sz="1100" dirty="0" smtClean="0">
                <a:latin typeface="Trebuchet MS" panose="020B0603020202020204" pitchFamily="34" charset="0"/>
              </a:rPr>
              <a:t>Los distintos atributos que componen la encuesta de satisfacción realizada por el Consorcio de Transportes, se pueden agrupar en las siguientes dimensiones de servicio.</a:t>
            </a:r>
            <a:endParaRPr lang="es-ES" sz="1100" dirty="0">
              <a:latin typeface="Trebuchet MS" panose="020B0603020202020204" pitchFamily="34" charset="0"/>
            </a:endParaRPr>
          </a:p>
        </p:txBody>
      </p:sp>
      <p:sp>
        <p:nvSpPr>
          <p:cNvPr id="4" name="Marcador de número de diapositiva 3"/>
          <p:cNvSpPr>
            <a:spLocks noGrp="1"/>
          </p:cNvSpPr>
          <p:nvPr>
            <p:ph type="sldNum" sz="quarter" idx="12"/>
          </p:nvPr>
        </p:nvSpPr>
        <p:spPr/>
        <p:txBody>
          <a:bodyPr/>
          <a:lstStyle/>
          <a:p>
            <a:fld id="{1DF55681-7E2B-463B-B7BA-C07D3E18A64C}" type="slidenum">
              <a:rPr lang="es-ES" smtClean="0"/>
              <a:t>28</a:t>
            </a:fld>
            <a:endParaRPr lang="es-ES"/>
          </a:p>
        </p:txBody>
      </p:sp>
    </p:spTree>
    <p:extLst>
      <p:ext uri="{BB962C8B-B14F-4D97-AF65-F5344CB8AC3E}">
        <p14:creationId xmlns:p14="http://schemas.microsoft.com/office/powerpoint/2010/main" val="14531728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4. SATISFACCIÓN DE LOS USUARIOS CON EL SERVICIO, CONCESIÓN VCM-603</a:t>
            </a:r>
            <a:endParaRPr lang="es-ES" sz="1800" dirty="0">
              <a:latin typeface="Trebuchet MS" panose="020B0603020202020204" pitchFamily="34" charset="0"/>
            </a:endParaRPr>
          </a:p>
        </p:txBody>
      </p:sp>
      <p:sp>
        <p:nvSpPr>
          <p:cNvPr id="7" name="18 Rectángulo"/>
          <p:cNvSpPr/>
          <p:nvPr/>
        </p:nvSpPr>
        <p:spPr>
          <a:xfrm>
            <a:off x="611560" y="692696"/>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POR DIMENSIONES DEL SERVICIO</a:t>
            </a:r>
            <a:endParaRPr lang="es-ES" sz="1200" b="1" u="sng" dirty="0">
              <a:latin typeface="Trebuchet MS" panose="020B0603020202020204" pitchFamily="34" charset="0"/>
            </a:endParaRPr>
          </a:p>
        </p:txBody>
      </p:sp>
      <p:sp>
        <p:nvSpPr>
          <p:cNvPr id="9" name="18 Rectángulo"/>
          <p:cNvSpPr/>
          <p:nvPr/>
        </p:nvSpPr>
        <p:spPr>
          <a:xfrm>
            <a:off x="625304" y="980728"/>
            <a:ext cx="7403080" cy="430887"/>
          </a:xfrm>
          <a:prstGeom prst="rect">
            <a:avLst/>
          </a:prstGeom>
        </p:spPr>
        <p:txBody>
          <a:bodyPr wrap="square">
            <a:spAutoFit/>
          </a:bodyPr>
          <a:lstStyle/>
          <a:p>
            <a:pPr algn="just"/>
            <a:r>
              <a:rPr lang="es-ES" sz="1100" dirty="0" smtClean="0">
                <a:latin typeface="Trebuchet MS" panose="020B0603020202020204" pitchFamily="34" charset="0"/>
              </a:rPr>
              <a:t>La valoración de las distintas dimensiones del servicio en estos años es la siguiente, comparada con la obtenida por el conjunto de empresas del Consorcio de Transportes.</a:t>
            </a:r>
            <a:endParaRPr lang="es-ES" sz="1100" dirty="0">
              <a:latin typeface="Trebuchet MS" panose="020B0603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3500887203"/>
              </p:ext>
            </p:extLst>
          </p:nvPr>
        </p:nvGraphicFramePr>
        <p:xfrm>
          <a:off x="707344" y="1556792"/>
          <a:ext cx="7239000" cy="1473200"/>
        </p:xfrm>
        <a:graphic>
          <a:graphicData uri="http://schemas.openxmlformats.org/drawingml/2006/table">
            <a:tbl>
              <a:tblPr firstRow="1" firstCol="1">
                <a:tableStyleId>{5C22544A-7EE6-4342-B048-85BDC9FD1C3A}</a:tableStyleId>
              </a:tblPr>
              <a:tblGrid>
                <a:gridCol w="1104900">
                  <a:extLst>
                    <a:ext uri="{9D8B030D-6E8A-4147-A177-3AD203B41FA5}">
                      <a16:colId xmlns:a16="http://schemas.microsoft.com/office/drawing/2014/main" val="323887467"/>
                    </a:ext>
                  </a:extLst>
                </a:gridCol>
                <a:gridCol w="800100">
                  <a:extLst>
                    <a:ext uri="{9D8B030D-6E8A-4147-A177-3AD203B41FA5}">
                      <a16:colId xmlns:a16="http://schemas.microsoft.com/office/drawing/2014/main" val="3340955602"/>
                    </a:ext>
                  </a:extLst>
                </a:gridCol>
                <a:gridCol w="762000">
                  <a:extLst>
                    <a:ext uri="{9D8B030D-6E8A-4147-A177-3AD203B41FA5}">
                      <a16:colId xmlns:a16="http://schemas.microsoft.com/office/drawing/2014/main" val="1787758735"/>
                    </a:ext>
                  </a:extLst>
                </a:gridCol>
                <a:gridCol w="762000">
                  <a:extLst>
                    <a:ext uri="{9D8B030D-6E8A-4147-A177-3AD203B41FA5}">
                      <a16:colId xmlns:a16="http://schemas.microsoft.com/office/drawing/2014/main" val="416056046"/>
                    </a:ext>
                  </a:extLst>
                </a:gridCol>
                <a:gridCol w="762000">
                  <a:extLst>
                    <a:ext uri="{9D8B030D-6E8A-4147-A177-3AD203B41FA5}">
                      <a16:colId xmlns:a16="http://schemas.microsoft.com/office/drawing/2014/main" val="1147511865"/>
                    </a:ext>
                  </a:extLst>
                </a:gridCol>
                <a:gridCol w="762000">
                  <a:extLst>
                    <a:ext uri="{9D8B030D-6E8A-4147-A177-3AD203B41FA5}">
                      <a16:colId xmlns:a16="http://schemas.microsoft.com/office/drawing/2014/main" val="1946430960"/>
                    </a:ext>
                  </a:extLst>
                </a:gridCol>
                <a:gridCol w="762000">
                  <a:extLst>
                    <a:ext uri="{9D8B030D-6E8A-4147-A177-3AD203B41FA5}">
                      <a16:colId xmlns:a16="http://schemas.microsoft.com/office/drawing/2014/main" val="3957607643"/>
                    </a:ext>
                  </a:extLst>
                </a:gridCol>
                <a:gridCol w="762000">
                  <a:extLst>
                    <a:ext uri="{9D8B030D-6E8A-4147-A177-3AD203B41FA5}">
                      <a16:colId xmlns:a16="http://schemas.microsoft.com/office/drawing/2014/main" val="2901005894"/>
                    </a:ext>
                  </a:extLst>
                </a:gridCol>
                <a:gridCol w="762000">
                  <a:extLst>
                    <a:ext uri="{9D8B030D-6E8A-4147-A177-3AD203B41FA5}">
                      <a16:colId xmlns:a16="http://schemas.microsoft.com/office/drawing/2014/main" val="3080509636"/>
                    </a:ext>
                  </a:extLst>
                </a:gridCol>
              </a:tblGrid>
              <a:tr h="184150">
                <a:tc>
                  <a:txBody>
                    <a:bodyPr/>
                    <a:lstStyle/>
                    <a:p>
                      <a:pPr algn="l" fontAlgn="b"/>
                      <a:r>
                        <a:rPr lang="es-ES" sz="900" u="none" strike="noStrike">
                          <a:effectLst/>
                          <a:latin typeface="Trebuchet MS" panose="020B0603020202020204" pitchFamily="34" charset="0"/>
                        </a:rPr>
                        <a:t>VCM-603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638894861"/>
                  </a:ext>
                </a:extLst>
              </a:tr>
              <a:tr h="184150">
                <a:tc>
                  <a:txBody>
                    <a:bodyPr/>
                    <a:lstStyle/>
                    <a:p>
                      <a:pPr algn="l" fontAlgn="b"/>
                      <a:r>
                        <a:rPr lang="es-ES" sz="900" u="none" strike="noStrike">
                          <a:effectLst/>
                          <a:latin typeface="Trebuchet MS" panose="020B0603020202020204" pitchFamily="34" charset="0"/>
                        </a:rPr>
                        <a:t>Seguridad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8,69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8,42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8,01</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150024795"/>
                  </a:ext>
                </a:extLst>
              </a:tr>
              <a:tr h="184150">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7,52</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275380114"/>
                  </a:ext>
                </a:extLst>
              </a:tr>
              <a:tr h="184150">
                <a:tc>
                  <a:txBody>
                    <a:bodyPr/>
                    <a:lstStyle/>
                    <a:p>
                      <a:pPr algn="l" fontAlgn="b"/>
                      <a:r>
                        <a:rPr lang="es-ES" sz="900" u="none" strike="noStrike">
                          <a:effectLst/>
                          <a:latin typeface="Trebuchet MS" panose="020B0603020202020204" pitchFamily="34" charset="0"/>
                        </a:rPr>
                        <a:t>Confort</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7,53</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83685785"/>
                  </a:ext>
                </a:extLst>
              </a:tr>
              <a:tr h="184150">
                <a:tc>
                  <a:txBody>
                    <a:bodyPr/>
                    <a:lstStyle/>
                    <a:p>
                      <a:pPr algn="l" fontAlgn="b"/>
                      <a:r>
                        <a:rPr lang="es-ES" sz="900" u="none" strike="noStrike">
                          <a:effectLst/>
                          <a:latin typeface="Trebuchet MS" panose="020B0603020202020204" pitchFamily="34" charset="0"/>
                        </a:rPr>
                        <a:t>Información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6,88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6,95</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729148146"/>
                  </a:ext>
                </a:extLst>
              </a:tr>
              <a:tr h="184150">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6,98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6,93</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837065947"/>
                  </a:ext>
                </a:extLst>
              </a:tr>
              <a:tr h="184150">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6,99</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199121451"/>
                  </a:ext>
                </a:extLst>
              </a:tr>
              <a:tr h="184150">
                <a:tc>
                  <a:txBody>
                    <a:bodyPr/>
                    <a:lstStyle/>
                    <a:p>
                      <a:pPr algn="l" fontAlgn="b"/>
                      <a:r>
                        <a:rPr lang="es-ES" sz="900" u="none" strike="noStrike">
                          <a:effectLst/>
                          <a:latin typeface="Trebuchet MS" panose="020B0603020202020204" pitchFamily="34" charset="0"/>
                        </a:rPr>
                        <a:t>Medio Ambiente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7,63</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7,35</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780145964"/>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138380513"/>
              </p:ext>
            </p:extLst>
          </p:nvPr>
        </p:nvGraphicFramePr>
        <p:xfrm>
          <a:off x="686792" y="3140968"/>
          <a:ext cx="7239000" cy="1473200"/>
        </p:xfrm>
        <a:graphic>
          <a:graphicData uri="http://schemas.openxmlformats.org/drawingml/2006/table">
            <a:tbl>
              <a:tblPr firstRow="1" firstCol="1">
                <a:tableStyleId>{21E4AEA4-8DFA-4A89-87EB-49C32662AFE0}</a:tableStyleId>
              </a:tblPr>
              <a:tblGrid>
                <a:gridCol w="1104900">
                  <a:extLst>
                    <a:ext uri="{9D8B030D-6E8A-4147-A177-3AD203B41FA5}">
                      <a16:colId xmlns:a16="http://schemas.microsoft.com/office/drawing/2014/main" val="3950297565"/>
                    </a:ext>
                  </a:extLst>
                </a:gridCol>
                <a:gridCol w="800100">
                  <a:extLst>
                    <a:ext uri="{9D8B030D-6E8A-4147-A177-3AD203B41FA5}">
                      <a16:colId xmlns:a16="http://schemas.microsoft.com/office/drawing/2014/main" val="4046675142"/>
                    </a:ext>
                  </a:extLst>
                </a:gridCol>
                <a:gridCol w="762000">
                  <a:extLst>
                    <a:ext uri="{9D8B030D-6E8A-4147-A177-3AD203B41FA5}">
                      <a16:colId xmlns:a16="http://schemas.microsoft.com/office/drawing/2014/main" val="3073803938"/>
                    </a:ext>
                  </a:extLst>
                </a:gridCol>
                <a:gridCol w="762000">
                  <a:extLst>
                    <a:ext uri="{9D8B030D-6E8A-4147-A177-3AD203B41FA5}">
                      <a16:colId xmlns:a16="http://schemas.microsoft.com/office/drawing/2014/main" val="4214554582"/>
                    </a:ext>
                  </a:extLst>
                </a:gridCol>
                <a:gridCol w="762000">
                  <a:extLst>
                    <a:ext uri="{9D8B030D-6E8A-4147-A177-3AD203B41FA5}">
                      <a16:colId xmlns:a16="http://schemas.microsoft.com/office/drawing/2014/main" val="2973616771"/>
                    </a:ext>
                  </a:extLst>
                </a:gridCol>
                <a:gridCol w="762000">
                  <a:extLst>
                    <a:ext uri="{9D8B030D-6E8A-4147-A177-3AD203B41FA5}">
                      <a16:colId xmlns:a16="http://schemas.microsoft.com/office/drawing/2014/main" val="4029732531"/>
                    </a:ext>
                  </a:extLst>
                </a:gridCol>
                <a:gridCol w="762000">
                  <a:extLst>
                    <a:ext uri="{9D8B030D-6E8A-4147-A177-3AD203B41FA5}">
                      <a16:colId xmlns:a16="http://schemas.microsoft.com/office/drawing/2014/main" val="3507987292"/>
                    </a:ext>
                  </a:extLst>
                </a:gridCol>
                <a:gridCol w="762000">
                  <a:extLst>
                    <a:ext uri="{9D8B030D-6E8A-4147-A177-3AD203B41FA5}">
                      <a16:colId xmlns:a16="http://schemas.microsoft.com/office/drawing/2014/main" val="3204350997"/>
                    </a:ext>
                  </a:extLst>
                </a:gridCol>
                <a:gridCol w="762000">
                  <a:extLst>
                    <a:ext uri="{9D8B030D-6E8A-4147-A177-3AD203B41FA5}">
                      <a16:colId xmlns:a16="http://schemas.microsoft.com/office/drawing/2014/main" val="1369565059"/>
                    </a:ext>
                  </a:extLst>
                </a:gridCol>
              </a:tblGrid>
              <a:tr h="184150">
                <a:tc>
                  <a:txBody>
                    <a:bodyPr/>
                    <a:lstStyle/>
                    <a:p>
                      <a:pPr algn="l" fontAlgn="b"/>
                      <a:r>
                        <a:rPr lang="es-ES" sz="900" u="none" strike="noStrike" dirty="0">
                          <a:effectLst/>
                          <a:latin typeface="Trebuchet MS" panose="020B0603020202020204" pitchFamily="34" charset="0"/>
                        </a:rPr>
                        <a:t>Red Interurbanos</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305503870"/>
                  </a:ext>
                </a:extLst>
              </a:tr>
              <a:tr h="184150">
                <a:tc>
                  <a:txBody>
                    <a:bodyPr/>
                    <a:lstStyle/>
                    <a:p>
                      <a:pPr algn="l" fontAlgn="b"/>
                      <a:r>
                        <a:rPr lang="es-ES" sz="900" u="none" strike="noStrike">
                          <a:effectLst/>
                          <a:latin typeface="Trebuchet MS" panose="020B0603020202020204" pitchFamily="34" charset="0"/>
                        </a:rPr>
                        <a:t>Seguridad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01590865"/>
                  </a:ext>
                </a:extLst>
              </a:tr>
              <a:tr h="184150">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788861366"/>
                  </a:ext>
                </a:extLst>
              </a:tr>
              <a:tr h="184150">
                <a:tc>
                  <a:txBody>
                    <a:bodyPr/>
                    <a:lstStyle/>
                    <a:p>
                      <a:pPr algn="l" fontAlgn="b"/>
                      <a:r>
                        <a:rPr lang="es-ES" sz="900" u="none" strike="noStrike">
                          <a:effectLst/>
                          <a:latin typeface="Trebuchet MS" panose="020B0603020202020204" pitchFamily="34" charset="0"/>
                        </a:rPr>
                        <a:t>Confort</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763369250"/>
                  </a:ext>
                </a:extLst>
              </a:tr>
              <a:tr h="184150">
                <a:tc>
                  <a:txBody>
                    <a:bodyPr/>
                    <a:lstStyle/>
                    <a:p>
                      <a:pPr algn="l" fontAlgn="b"/>
                      <a:r>
                        <a:rPr lang="es-ES" sz="900" u="none" strike="noStrike">
                          <a:effectLst/>
                          <a:latin typeface="Trebuchet MS" panose="020B0603020202020204" pitchFamily="34" charset="0"/>
                        </a:rPr>
                        <a:t>Información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6,96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439238624"/>
                  </a:ext>
                </a:extLst>
              </a:tr>
              <a:tr h="184150">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6,74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78398283"/>
                  </a:ext>
                </a:extLst>
              </a:tr>
              <a:tr h="184150">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7,94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500411183"/>
                  </a:ext>
                </a:extLst>
              </a:tr>
              <a:tr h="184150">
                <a:tc>
                  <a:txBody>
                    <a:bodyPr/>
                    <a:lstStyle/>
                    <a:p>
                      <a:pPr algn="l" fontAlgn="b"/>
                      <a:r>
                        <a:rPr lang="es-ES" sz="900" u="none" strike="noStrike">
                          <a:effectLst/>
                          <a:latin typeface="Trebuchet MS" panose="020B0603020202020204" pitchFamily="34" charset="0"/>
                        </a:rPr>
                        <a:t>Medio Ambiente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7,35</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6,89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7,65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736999771"/>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4106596957"/>
              </p:ext>
            </p:extLst>
          </p:nvPr>
        </p:nvGraphicFramePr>
        <p:xfrm>
          <a:off x="707344" y="4725144"/>
          <a:ext cx="7239000" cy="1473200"/>
        </p:xfrm>
        <a:graphic>
          <a:graphicData uri="http://schemas.openxmlformats.org/drawingml/2006/table">
            <a:tbl>
              <a:tblPr firstRow="1" firstCol="1">
                <a:tableStyleId>{F5AB1C69-6EDB-4FF4-983F-18BD219EF322}</a:tableStyleId>
              </a:tblPr>
              <a:tblGrid>
                <a:gridCol w="1104900">
                  <a:extLst>
                    <a:ext uri="{9D8B030D-6E8A-4147-A177-3AD203B41FA5}">
                      <a16:colId xmlns:a16="http://schemas.microsoft.com/office/drawing/2014/main" val="1054380130"/>
                    </a:ext>
                  </a:extLst>
                </a:gridCol>
                <a:gridCol w="800100">
                  <a:extLst>
                    <a:ext uri="{9D8B030D-6E8A-4147-A177-3AD203B41FA5}">
                      <a16:colId xmlns:a16="http://schemas.microsoft.com/office/drawing/2014/main" val="378148712"/>
                    </a:ext>
                  </a:extLst>
                </a:gridCol>
                <a:gridCol w="762000">
                  <a:extLst>
                    <a:ext uri="{9D8B030D-6E8A-4147-A177-3AD203B41FA5}">
                      <a16:colId xmlns:a16="http://schemas.microsoft.com/office/drawing/2014/main" val="2316654343"/>
                    </a:ext>
                  </a:extLst>
                </a:gridCol>
                <a:gridCol w="762000">
                  <a:extLst>
                    <a:ext uri="{9D8B030D-6E8A-4147-A177-3AD203B41FA5}">
                      <a16:colId xmlns:a16="http://schemas.microsoft.com/office/drawing/2014/main" val="1444267517"/>
                    </a:ext>
                  </a:extLst>
                </a:gridCol>
                <a:gridCol w="762000">
                  <a:extLst>
                    <a:ext uri="{9D8B030D-6E8A-4147-A177-3AD203B41FA5}">
                      <a16:colId xmlns:a16="http://schemas.microsoft.com/office/drawing/2014/main" val="3258058228"/>
                    </a:ext>
                  </a:extLst>
                </a:gridCol>
                <a:gridCol w="762000">
                  <a:extLst>
                    <a:ext uri="{9D8B030D-6E8A-4147-A177-3AD203B41FA5}">
                      <a16:colId xmlns:a16="http://schemas.microsoft.com/office/drawing/2014/main" val="2128735689"/>
                    </a:ext>
                  </a:extLst>
                </a:gridCol>
                <a:gridCol w="762000">
                  <a:extLst>
                    <a:ext uri="{9D8B030D-6E8A-4147-A177-3AD203B41FA5}">
                      <a16:colId xmlns:a16="http://schemas.microsoft.com/office/drawing/2014/main" val="2967940812"/>
                    </a:ext>
                  </a:extLst>
                </a:gridCol>
                <a:gridCol w="762000">
                  <a:extLst>
                    <a:ext uri="{9D8B030D-6E8A-4147-A177-3AD203B41FA5}">
                      <a16:colId xmlns:a16="http://schemas.microsoft.com/office/drawing/2014/main" val="1422534839"/>
                    </a:ext>
                  </a:extLst>
                </a:gridCol>
                <a:gridCol w="762000">
                  <a:extLst>
                    <a:ext uri="{9D8B030D-6E8A-4147-A177-3AD203B41FA5}">
                      <a16:colId xmlns:a16="http://schemas.microsoft.com/office/drawing/2014/main" val="3002640489"/>
                    </a:ext>
                  </a:extLst>
                </a:gridCol>
              </a:tblGrid>
              <a:tr h="184150">
                <a:tc>
                  <a:txBody>
                    <a:bodyPr/>
                    <a:lstStyle/>
                    <a:p>
                      <a:pPr algn="l" fontAlgn="b"/>
                      <a:r>
                        <a:rPr lang="es-ES" sz="900" u="none" strike="noStrike">
                          <a:effectLst/>
                          <a:latin typeface="Trebuchet MS" panose="020B0603020202020204" pitchFamily="34" charset="0"/>
                        </a:rPr>
                        <a:t>Variación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62232610"/>
                  </a:ext>
                </a:extLst>
              </a:tr>
              <a:tr h="184150">
                <a:tc>
                  <a:txBody>
                    <a:bodyPr/>
                    <a:lstStyle/>
                    <a:p>
                      <a:pPr algn="l" fontAlgn="b"/>
                      <a:r>
                        <a:rPr lang="es-ES" sz="900" u="none" strike="noStrike">
                          <a:effectLst/>
                          <a:latin typeface="Trebuchet MS" panose="020B0603020202020204" pitchFamily="34" charset="0"/>
                        </a:rPr>
                        <a:t>Seguridad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355432678"/>
                  </a:ext>
                </a:extLst>
              </a:tr>
              <a:tr h="184150">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599128677"/>
                  </a:ext>
                </a:extLst>
              </a:tr>
              <a:tr h="184150">
                <a:tc>
                  <a:txBody>
                    <a:bodyPr/>
                    <a:lstStyle/>
                    <a:p>
                      <a:pPr algn="l" fontAlgn="b"/>
                      <a:r>
                        <a:rPr lang="es-ES" sz="900" u="none" strike="noStrike">
                          <a:effectLst/>
                          <a:latin typeface="Trebuchet MS" panose="020B0603020202020204" pitchFamily="34" charset="0"/>
                        </a:rPr>
                        <a:t>Confort</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0,31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108988589"/>
                  </a:ext>
                </a:extLst>
              </a:tr>
              <a:tr h="184150">
                <a:tc>
                  <a:txBody>
                    <a:bodyPr/>
                    <a:lstStyle/>
                    <a:p>
                      <a:pPr algn="l" fontAlgn="b"/>
                      <a:r>
                        <a:rPr lang="es-ES" sz="900" u="none" strike="noStrike">
                          <a:effectLst/>
                          <a:latin typeface="Trebuchet MS" panose="020B0603020202020204" pitchFamily="34" charset="0"/>
                        </a:rPr>
                        <a:t>Información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0,81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312698649"/>
                  </a:ext>
                </a:extLst>
              </a:tr>
              <a:tr h="184150">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257415821"/>
                  </a:ext>
                </a:extLst>
              </a:tr>
              <a:tr h="184150">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0,03</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0,12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286643930"/>
                  </a:ext>
                </a:extLst>
              </a:tr>
              <a:tr h="184150">
                <a:tc>
                  <a:txBody>
                    <a:bodyPr/>
                    <a:lstStyle/>
                    <a:p>
                      <a:pPr algn="l" fontAlgn="b"/>
                      <a:r>
                        <a:rPr lang="es-ES" sz="900" u="none" strike="noStrike">
                          <a:effectLst/>
                          <a:latin typeface="Trebuchet MS" panose="020B0603020202020204" pitchFamily="34" charset="0"/>
                        </a:rPr>
                        <a:t>Medio Ambiente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0,43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l" fontAlgn="b"/>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602480478"/>
                  </a:ext>
                </a:extLst>
              </a:tr>
            </a:tbl>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29</a:t>
            </a:fld>
            <a:endParaRPr lang="es-ES"/>
          </a:p>
        </p:txBody>
      </p:sp>
    </p:spTree>
    <p:extLst>
      <p:ext uri="{BB962C8B-B14F-4D97-AF65-F5344CB8AC3E}">
        <p14:creationId xmlns:p14="http://schemas.microsoft.com/office/powerpoint/2010/main" val="2359705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48680"/>
            <a:ext cx="8147248" cy="346050"/>
          </a:xfrm>
        </p:spPr>
        <p:txBody>
          <a:bodyPr>
            <a:normAutofit fontScale="90000"/>
          </a:bodyPr>
          <a:lstStyle/>
          <a:p>
            <a:pPr algn="l"/>
            <a:r>
              <a:rPr lang="es-ES" sz="1800" dirty="0" smtClean="0">
                <a:latin typeface="Trebuchet MS" panose="020B0603020202020204" pitchFamily="34" charset="0"/>
              </a:rPr>
              <a:t>1. INTRODUCCIÓN</a:t>
            </a:r>
            <a:endParaRPr lang="es-ES" sz="1800" dirty="0">
              <a:latin typeface="Trebuchet MS" panose="020B0603020202020204" pitchFamily="34" charset="0"/>
            </a:endParaRPr>
          </a:p>
        </p:txBody>
      </p:sp>
      <p:sp>
        <p:nvSpPr>
          <p:cNvPr id="19" name="18 Rectángulo"/>
          <p:cNvSpPr/>
          <p:nvPr/>
        </p:nvSpPr>
        <p:spPr>
          <a:xfrm>
            <a:off x="683568" y="1268760"/>
            <a:ext cx="7560840" cy="3616055"/>
          </a:xfrm>
          <a:prstGeom prst="rect">
            <a:avLst/>
          </a:prstGeom>
        </p:spPr>
        <p:txBody>
          <a:bodyPr wrap="square">
            <a:spAutoFit/>
          </a:bodyPr>
          <a:lstStyle/>
          <a:p>
            <a:pPr algn="just">
              <a:lnSpc>
                <a:spcPct val="150000"/>
              </a:lnSpc>
            </a:pPr>
            <a:r>
              <a:rPr lang="es-ES" sz="1100" dirty="0" smtClean="0">
                <a:latin typeface="Trebuchet MS" panose="020B0603020202020204" pitchFamily="34" charset="0"/>
              </a:rPr>
              <a:t>El Consorcio de Transportes realiza anualmente encuestas de satisfacción a los usuarios para testar el grado de satisfacción con el servicio prestado, siendo uno de los indicadores que forman parte del conjunto de características del servicio que se valora en el Plan de Calidad.</a:t>
            </a:r>
          </a:p>
          <a:p>
            <a:pPr algn="just">
              <a:lnSpc>
                <a:spcPct val="150000"/>
              </a:lnSpc>
            </a:pPr>
            <a:endParaRPr lang="es-ES" sz="1100" dirty="0">
              <a:latin typeface="Trebuchet MS" panose="020B0603020202020204" pitchFamily="34" charset="0"/>
            </a:endParaRPr>
          </a:p>
          <a:p>
            <a:pPr algn="just">
              <a:lnSpc>
                <a:spcPct val="150000"/>
              </a:lnSpc>
            </a:pPr>
            <a:r>
              <a:rPr lang="es-ES" sz="1100" dirty="0" smtClean="0">
                <a:latin typeface="Trebuchet MS" panose="020B0603020202020204" pitchFamily="34" charset="0"/>
              </a:rPr>
              <a:t>A partir de estos datos, vamos a analizar la satisfacción de los usuarios con el servicio que prestamos en nuestras 3 concesiones VCM-605, URCM-152  y VCM-603, su evolución a lo largo de los últimos años y la comparativa con la satisfacción de los usuarios del conjunto de la red de transporte por carretera de la Comunidad de Madrid dependiente del Consorcio de Transportes. </a:t>
            </a:r>
          </a:p>
          <a:p>
            <a:pPr algn="just">
              <a:lnSpc>
                <a:spcPct val="150000"/>
              </a:lnSpc>
            </a:pPr>
            <a:endParaRPr lang="es-ES" sz="1100" dirty="0" smtClean="0">
              <a:latin typeface="Trebuchet MS" panose="020B0603020202020204" pitchFamily="34" charset="0"/>
            </a:endParaRPr>
          </a:p>
          <a:p>
            <a:pPr algn="just">
              <a:lnSpc>
                <a:spcPct val="150000"/>
              </a:lnSpc>
            </a:pPr>
            <a:r>
              <a:rPr lang="es-ES" sz="1100" dirty="0" smtClean="0">
                <a:latin typeface="Trebuchet MS" panose="020B0603020202020204" pitchFamily="34" charset="0"/>
              </a:rPr>
              <a:t>Por último, nos vamos a detener en los resultados obtenidos en el último año encuestado (2020) y vamos a hacer la comparativa entre las 3 concesiones. Si bien, tenemos que considerar que 2020 ha sido un año excepcional con motivo de la pandemia provocada por el COVID 19. </a:t>
            </a:r>
          </a:p>
          <a:p>
            <a:pPr algn="just">
              <a:lnSpc>
                <a:spcPct val="150000"/>
              </a:lnSpc>
            </a:pPr>
            <a:r>
              <a:rPr lang="es-ES" sz="1100" dirty="0" smtClean="0">
                <a:latin typeface="Trebuchet MS" panose="020B0603020202020204" pitchFamily="34" charset="0"/>
              </a:rPr>
              <a:t>Y veremos la dificultad para obtener una valoración positiva de este indicador, tal y como, lo computa el Consorcio de Transportes en el Plan de Calidad.</a:t>
            </a:r>
            <a:endParaRPr lang="es-ES" sz="1100" dirty="0">
              <a:latin typeface="Trebuchet MS" panose="020B0603020202020204" pitchFamily="34" charset="0"/>
            </a:endParaRPr>
          </a:p>
        </p:txBody>
      </p:sp>
      <p:sp>
        <p:nvSpPr>
          <p:cNvPr id="3" name="Marcador de número de diapositiva 2"/>
          <p:cNvSpPr>
            <a:spLocks noGrp="1"/>
          </p:cNvSpPr>
          <p:nvPr>
            <p:ph type="sldNum" sz="quarter" idx="12"/>
          </p:nvPr>
        </p:nvSpPr>
        <p:spPr/>
        <p:txBody>
          <a:bodyPr/>
          <a:lstStyle/>
          <a:p>
            <a:fld id="{1DF55681-7E2B-463B-B7BA-C07D3E18A64C}" type="slidenum">
              <a:rPr lang="es-ES" smtClean="0"/>
              <a:t>3</a:t>
            </a:fld>
            <a:endParaRPr lang="es-ES"/>
          </a:p>
        </p:txBody>
      </p:sp>
    </p:spTree>
    <p:extLst>
      <p:ext uri="{BB962C8B-B14F-4D97-AF65-F5344CB8AC3E}">
        <p14:creationId xmlns:p14="http://schemas.microsoft.com/office/powerpoint/2010/main" val="3382385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4. SATISFACCIÓN DE LOS USUARIOS CON EL SERVICIO, CONCESIÓN VCM-603</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EVOLUCIÓN DE LA SATISFACCIÓN RESPECTO AL AÑO ANTERIOR</a:t>
            </a:r>
            <a:endParaRPr lang="es-ES" sz="1200" b="1" u="sng" dirty="0">
              <a:latin typeface="Trebuchet MS" panose="020B0603020202020204" pitchFamily="34" charset="0"/>
            </a:endParaRPr>
          </a:p>
        </p:txBody>
      </p:sp>
      <p:sp>
        <p:nvSpPr>
          <p:cNvPr id="9" name="18 Rectángulo"/>
          <p:cNvSpPr/>
          <p:nvPr/>
        </p:nvSpPr>
        <p:spPr>
          <a:xfrm>
            <a:off x="631016" y="2791961"/>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TIPIFICACIÓN DEL PERFIL DEL USUARIO</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9697204"/>
              </p:ext>
            </p:extLst>
          </p:nvPr>
        </p:nvGraphicFramePr>
        <p:xfrm>
          <a:off x="684133" y="1243587"/>
          <a:ext cx="6810332" cy="1263245"/>
        </p:xfrm>
        <a:graphic>
          <a:graphicData uri="http://schemas.openxmlformats.org/drawingml/2006/table">
            <a:tbl>
              <a:tblPr firstRow="1" firstCol="1">
                <a:tableStyleId>{5C22544A-7EE6-4342-B048-85BDC9FD1C3A}</a:tableStyleId>
              </a:tblPr>
              <a:tblGrid>
                <a:gridCol w="1175452">
                  <a:extLst>
                    <a:ext uri="{9D8B030D-6E8A-4147-A177-3AD203B41FA5}">
                      <a16:colId xmlns:a16="http://schemas.microsoft.com/office/drawing/2014/main" val="578695735"/>
                    </a:ext>
                  </a:extLst>
                </a:gridCol>
                <a:gridCol w="704360">
                  <a:extLst>
                    <a:ext uri="{9D8B030D-6E8A-4147-A177-3AD203B41FA5}">
                      <a16:colId xmlns:a16="http://schemas.microsoft.com/office/drawing/2014/main" val="4081244241"/>
                    </a:ext>
                  </a:extLst>
                </a:gridCol>
                <a:gridCol w="704360">
                  <a:extLst>
                    <a:ext uri="{9D8B030D-6E8A-4147-A177-3AD203B41FA5}">
                      <a16:colId xmlns:a16="http://schemas.microsoft.com/office/drawing/2014/main" val="1766361197"/>
                    </a:ext>
                  </a:extLst>
                </a:gridCol>
                <a:gridCol w="704360">
                  <a:extLst>
                    <a:ext uri="{9D8B030D-6E8A-4147-A177-3AD203B41FA5}">
                      <a16:colId xmlns:a16="http://schemas.microsoft.com/office/drawing/2014/main" val="4278117046"/>
                    </a:ext>
                  </a:extLst>
                </a:gridCol>
                <a:gridCol w="704360">
                  <a:extLst>
                    <a:ext uri="{9D8B030D-6E8A-4147-A177-3AD203B41FA5}">
                      <a16:colId xmlns:a16="http://schemas.microsoft.com/office/drawing/2014/main" val="844943392"/>
                    </a:ext>
                  </a:extLst>
                </a:gridCol>
                <a:gridCol w="704360">
                  <a:extLst>
                    <a:ext uri="{9D8B030D-6E8A-4147-A177-3AD203B41FA5}">
                      <a16:colId xmlns:a16="http://schemas.microsoft.com/office/drawing/2014/main" val="1606541981"/>
                    </a:ext>
                  </a:extLst>
                </a:gridCol>
                <a:gridCol w="704360">
                  <a:extLst>
                    <a:ext uri="{9D8B030D-6E8A-4147-A177-3AD203B41FA5}">
                      <a16:colId xmlns:a16="http://schemas.microsoft.com/office/drawing/2014/main" val="1179717627"/>
                    </a:ext>
                  </a:extLst>
                </a:gridCol>
                <a:gridCol w="704360">
                  <a:extLst>
                    <a:ext uri="{9D8B030D-6E8A-4147-A177-3AD203B41FA5}">
                      <a16:colId xmlns:a16="http://schemas.microsoft.com/office/drawing/2014/main" val="1614487969"/>
                    </a:ext>
                  </a:extLst>
                </a:gridCol>
                <a:gridCol w="704360">
                  <a:extLst>
                    <a:ext uri="{9D8B030D-6E8A-4147-A177-3AD203B41FA5}">
                      <a16:colId xmlns:a16="http://schemas.microsoft.com/office/drawing/2014/main" val="2952460536"/>
                    </a:ext>
                  </a:extLst>
                </a:gridCol>
              </a:tblGrid>
              <a:tr h="252649">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695201068"/>
                  </a:ext>
                </a:extLst>
              </a:tr>
              <a:tr h="252649">
                <a:tc>
                  <a:txBody>
                    <a:bodyPr/>
                    <a:lstStyle/>
                    <a:p>
                      <a:pPr algn="l" fontAlgn="ctr"/>
                      <a:r>
                        <a:rPr lang="es-ES" sz="900" u="none" strike="noStrike">
                          <a:effectLst/>
                          <a:latin typeface="Trebuchet MS" panose="020B0603020202020204" pitchFamily="34" charset="0"/>
                        </a:rPr>
                        <a:t>Ha mejorado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28,10%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24,60%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28,20%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11,20%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11,80%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15,30%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31,90%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529301319"/>
                  </a:ext>
                </a:extLst>
              </a:tr>
              <a:tr h="252649">
                <a:tc>
                  <a:txBody>
                    <a:bodyPr/>
                    <a:lstStyle/>
                    <a:p>
                      <a:pPr algn="l" fontAlgn="ctr"/>
                      <a:r>
                        <a:rPr lang="es-ES" sz="900" u="none" strike="noStrike">
                          <a:effectLst/>
                          <a:latin typeface="Trebuchet MS" panose="020B0603020202020204" pitchFamily="34" charset="0"/>
                        </a:rPr>
                        <a:t>Sigue igual</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59,50%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63,40%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58,50%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51,70%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66,70%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42,80%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50,50%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55,00%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218461245"/>
                  </a:ext>
                </a:extLst>
              </a:tr>
              <a:tr h="252649">
                <a:tc>
                  <a:txBody>
                    <a:bodyPr/>
                    <a:lstStyle/>
                    <a:p>
                      <a:pPr algn="l" fontAlgn="ctr"/>
                      <a:r>
                        <a:rPr lang="es-ES" sz="900" u="none" strike="noStrike">
                          <a:effectLst/>
                          <a:latin typeface="Trebuchet MS" panose="020B0603020202020204" pitchFamily="34" charset="0"/>
                        </a:rPr>
                        <a:t>Ha empeorado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4,60%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9,00%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10,50%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14,40%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35,80%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27,70%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4,00%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470968924"/>
                  </a:ext>
                </a:extLst>
              </a:tr>
              <a:tr h="252649">
                <a:tc>
                  <a:txBody>
                    <a:bodyPr/>
                    <a:lstStyle/>
                    <a:p>
                      <a:pPr algn="l" fontAlgn="ctr"/>
                      <a:r>
                        <a:rPr lang="es-ES" sz="900" u="none" strike="noStrike">
                          <a:effectLst/>
                          <a:latin typeface="Trebuchet MS" panose="020B0603020202020204" pitchFamily="34" charset="0"/>
                        </a:rPr>
                        <a:t>Ns/Nc</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7,80%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9,60%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9,60%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9,10%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70011100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677737039"/>
              </p:ext>
            </p:extLst>
          </p:nvPr>
        </p:nvGraphicFramePr>
        <p:xfrm>
          <a:off x="685284" y="3198579"/>
          <a:ext cx="6809184" cy="1166525"/>
        </p:xfrm>
        <a:graphic>
          <a:graphicData uri="http://schemas.openxmlformats.org/drawingml/2006/table">
            <a:tbl>
              <a:tblPr firstRow="1" firstCol="1">
                <a:tableStyleId>{5C22544A-7EE6-4342-B048-85BDC9FD1C3A}</a:tableStyleId>
              </a:tblPr>
              <a:tblGrid>
                <a:gridCol w="1030288">
                  <a:extLst>
                    <a:ext uri="{9D8B030D-6E8A-4147-A177-3AD203B41FA5}">
                      <a16:colId xmlns:a16="http://schemas.microsoft.com/office/drawing/2014/main" val="2123168853"/>
                    </a:ext>
                  </a:extLst>
                </a:gridCol>
                <a:gridCol w="722362">
                  <a:extLst>
                    <a:ext uri="{9D8B030D-6E8A-4147-A177-3AD203B41FA5}">
                      <a16:colId xmlns:a16="http://schemas.microsoft.com/office/drawing/2014/main" val="187767340"/>
                    </a:ext>
                  </a:extLst>
                </a:gridCol>
                <a:gridCol w="722362">
                  <a:extLst>
                    <a:ext uri="{9D8B030D-6E8A-4147-A177-3AD203B41FA5}">
                      <a16:colId xmlns:a16="http://schemas.microsoft.com/office/drawing/2014/main" val="2568629695"/>
                    </a:ext>
                  </a:extLst>
                </a:gridCol>
                <a:gridCol w="722362">
                  <a:extLst>
                    <a:ext uri="{9D8B030D-6E8A-4147-A177-3AD203B41FA5}">
                      <a16:colId xmlns:a16="http://schemas.microsoft.com/office/drawing/2014/main" val="3863968078"/>
                    </a:ext>
                  </a:extLst>
                </a:gridCol>
                <a:gridCol w="722362">
                  <a:extLst>
                    <a:ext uri="{9D8B030D-6E8A-4147-A177-3AD203B41FA5}">
                      <a16:colId xmlns:a16="http://schemas.microsoft.com/office/drawing/2014/main" val="3224439108"/>
                    </a:ext>
                  </a:extLst>
                </a:gridCol>
                <a:gridCol w="722362">
                  <a:extLst>
                    <a:ext uri="{9D8B030D-6E8A-4147-A177-3AD203B41FA5}">
                      <a16:colId xmlns:a16="http://schemas.microsoft.com/office/drawing/2014/main" val="729922806"/>
                    </a:ext>
                  </a:extLst>
                </a:gridCol>
                <a:gridCol w="722362">
                  <a:extLst>
                    <a:ext uri="{9D8B030D-6E8A-4147-A177-3AD203B41FA5}">
                      <a16:colId xmlns:a16="http://schemas.microsoft.com/office/drawing/2014/main" val="3794144551"/>
                    </a:ext>
                  </a:extLst>
                </a:gridCol>
                <a:gridCol w="722362">
                  <a:extLst>
                    <a:ext uri="{9D8B030D-6E8A-4147-A177-3AD203B41FA5}">
                      <a16:colId xmlns:a16="http://schemas.microsoft.com/office/drawing/2014/main" val="3389014215"/>
                    </a:ext>
                  </a:extLst>
                </a:gridCol>
                <a:gridCol w="722362">
                  <a:extLst>
                    <a:ext uri="{9D8B030D-6E8A-4147-A177-3AD203B41FA5}">
                      <a16:colId xmlns:a16="http://schemas.microsoft.com/office/drawing/2014/main" val="3200318595"/>
                    </a:ext>
                  </a:extLst>
                </a:gridCol>
              </a:tblGrid>
              <a:tr h="233305">
                <a:tc>
                  <a:txBody>
                    <a:bodyPr/>
                    <a:lstStyle/>
                    <a:p>
                      <a:pPr algn="l" fontAlgn="b"/>
                      <a:endParaRPr lang="es-ES" sz="11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181142107"/>
                  </a:ext>
                </a:extLst>
              </a:tr>
              <a:tr h="233305">
                <a:tc>
                  <a:txBody>
                    <a:bodyPr/>
                    <a:lstStyle/>
                    <a:p>
                      <a:pPr algn="l" fontAlgn="b"/>
                      <a:r>
                        <a:rPr lang="es-ES" sz="900" u="none" strike="noStrike">
                          <a:effectLst/>
                          <a:latin typeface="Trebuchet MS" panose="020B0603020202020204" pitchFamily="34" charset="0"/>
                        </a:rPr>
                        <a:t>Leales actuales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54,59%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52,71%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60,20%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59,50%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44,60%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43,50%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44,20%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42,30%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168612173"/>
                  </a:ext>
                </a:extLst>
              </a:tr>
              <a:tr h="233305">
                <a:tc>
                  <a:txBody>
                    <a:bodyPr/>
                    <a:lstStyle/>
                    <a:p>
                      <a:pPr algn="l" fontAlgn="b"/>
                      <a:r>
                        <a:rPr lang="es-ES" sz="900" u="none" strike="noStrike">
                          <a:effectLst/>
                          <a:latin typeface="Trebuchet MS" panose="020B0603020202020204" pitchFamily="34" charset="0"/>
                        </a:rPr>
                        <a:t>Leales potenciales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23,24%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31,23%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25,90%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24,50%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32,20%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19,60%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29,30%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29,50%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540815449"/>
                  </a:ext>
                </a:extLst>
              </a:tr>
              <a:tr h="233305">
                <a:tc>
                  <a:txBody>
                    <a:bodyPr/>
                    <a:lstStyle/>
                    <a:p>
                      <a:pPr algn="l" fontAlgn="b"/>
                      <a:r>
                        <a:rPr lang="es-ES" sz="900" u="none" strike="noStrike">
                          <a:effectLst/>
                          <a:latin typeface="Trebuchet MS" panose="020B0603020202020204" pitchFamily="34" charset="0"/>
                        </a:rPr>
                        <a:t>Indecisos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17,57%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13,29%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18,60%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4,00%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333275279"/>
                  </a:ext>
                </a:extLst>
              </a:tr>
              <a:tr h="233305">
                <a:tc>
                  <a:txBody>
                    <a:bodyPr/>
                    <a:lstStyle/>
                    <a:p>
                      <a:pPr algn="l" fontAlgn="b"/>
                      <a:r>
                        <a:rPr lang="es-ES" sz="900" u="none" strike="noStrike">
                          <a:effectLst/>
                          <a:latin typeface="Trebuchet MS" panose="020B0603020202020204" pitchFamily="34" charset="0"/>
                        </a:rPr>
                        <a:t>Cautivos desleales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4,59%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2,77%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11,10%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12,80%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31,00%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19,60%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24,10%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753854321"/>
                  </a:ext>
                </a:extLst>
              </a:tr>
            </a:tbl>
          </a:graphicData>
        </a:graphic>
      </p:graphicFrame>
      <p:sp>
        <p:nvSpPr>
          <p:cNvPr id="5" name="Marcador de número de diapositiva 4"/>
          <p:cNvSpPr>
            <a:spLocks noGrp="1"/>
          </p:cNvSpPr>
          <p:nvPr>
            <p:ph type="sldNum" sz="quarter" idx="12"/>
          </p:nvPr>
        </p:nvSpPr>
        <p:spPr/>
        <p:txBody>
          <a:bodyPr/>
          <a:lstStyle/>
          <a:p>
            <a:fld id="{1DF55681-7E2B-463B-B7BA-C07D3E18A64C}" type="slidenum">
              <a:rPr lang="es-ES" smtClean="0"/>
              <a:t>30</a:t>
            </a:fld>
            <a:endParaRPr lang="es-ES"/>
          </a:p>
        </p:txBody>
      </p:sp>
      <p:sp>
        <p:nvSpPr>
          <p:cNvPr id="8" name="18 Rectángulo"/>
          <p:cNvSpPr/>
          <p:nvPr/>
        </p:nvSpPr>
        <p:spPr>
          <a:xfrm>
            <a:off x="631016" y="4509120"/>
            <a:ext cx="7613392" cy="1615827"/>
          </a:xfrm>
          <a:prstGeom prst="rect">
            <a:avLst/>
          </a:prstGeom>
        </p:spPr>
        <p:txBody>
          <a:bodyPr wrap="square">
            <a:spAutoFit/>
          </a:bodyPr>
          <a:lstStyle/>
          <a:p>
            <a:pPr algn="just"/>
            <a:r>
              <a:rPr lang="es-ES" sz="1100" dirty="0" smtClean="0">
                <a:latin typeface="Trebuchet MS" panose="020B0603020202020204" pitchFamily="34" charset="0"/>
              </a:rPr>
              <a:t>La concesión VCM-603 tiene un usuario con un perfil moderadamente leal actual, porcentaje que ha ido mejorando a lo largo de los años. Pero dispone de un elevado porcentaje de usuarios caracterizados como leales potenciales, por lo que es muy importante seguir trabajando para mejorar aquellos aspectos del servicio que más importancia tienen (como es la oferta, los horarios, aumentar los recorridos existentes, principalmente en el municipio de Villanueva del Pardillo, que es una población con gran capacidad de desarrollo y crecimiento) para convertirlos en leales actuales.</a:t>
            </a:r>
          </a:p>
          <a:p>
            <a:pPr algn="just"/>
            <a:endParaRPr lang="es-ES" sz="1100" dirty="0">
              <a:latin typeface="Trebuchet MS" panose="020B0603020202020204" pitchFamily="34" charset="0"/>
            </a:endParaRPr>
          </a:p>
          <a:p>
            <a:pPr algn="just"/>
            <a:r>
              <a:rPr lang="es-ES" sz="1100" dirty="0" smtClean="0">
                <a:latin typeface="Trebuchet MS" panose="020B0603020202020204" pitchFamily="34" charset="0"/>
              </a:rPr>
              <a:t>También ha crecido el porcentaje de indecisos en los 2 últimos años, pudiendo ser este año causa del COVID19.</a:t>
            </a:r>
          </a:p>
          <a:p>
            <a:pPr algn="just"/>
            <a:endParaRPr lang="es-ES" sz="1100" dirty="0">
              <a:latin typeface="Trebuchet MS" panose="020B0603020202020204" pitchFamily="34" charset="0"/>
            </a:endParaRPr>
          </a:p>
          <a:p>
            <a:pPr algn="just"/>
            <a:r>
              <a:rPr lang="es-ES" sz="1100" dirty="0" smtClean="0">
                <a:latin typeface="Trebuchet MS" panose="020B0603020202020204" pitchFamily="34" charset="0"/>
              </a:rPr>
              <a:t>Se produce un marcado descenso en el porcentaje de cautivos desleales que pasan del 24 al 5%.</a:t>
            </a:r>
          </a:p>
        </p:txBody>
      </p:sp>
    </p:spTree>
    <p:extLst>
      <p:ext uri="{BB962C8B-B14F-4D97-AF65-F5344CB8AC3E}">
        <p14:creationId xmlns:p14="http://schemas.microsoft.com/office/powerpoint/2010/main" val="2383230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 </a:t>
            </a:r>
            <a:endParaRPr lang="es-ES" sz="1800" dirty="0">
              <a:latin typeface="Trebuchet MS" panose="020B0603020202020204" pitchFamily="34" charset="0"/>
            </a:endParaRPr>
          </a:p>
        </p:txBody>
      </p:sp>
      <p:sp>
        <p:nvSpPr>
          <p:cNvPr id="3" name="Marcador de número de diapositiva 2"/>
          <p:cNvSpPr>
            <a:spLocks noGrp="1"/>
          </p:cNvSpPr>
          <p:nvPr>
            <p:ph type="sldNum" sz="quarter" idx="12"/>
          </p:nvPr>
        </p:nvSpPr>
        <p:spPr/>
        <p:txBody>
          <a:bodyPr/>
          <a:lstStyle/>
          <a:p>
            <a:fld id="{1DF55681-7E2B-463B-B7BA-C07D3E18A64C}" type="slidenum">
              <a:rPr lang="es-ES" smtClean="0"/>
              <a:t>31</a:t>
            </a:fld>
            <a:endParaRPr lang="es-ES"/>
          </a:p>
        </p:txBody>
      </p:sp>
      <p:pic>
        <p:nvPicPr>
          <p:cNvPr id="7" name="Imagen 6"/>
          <p:cNvPicPr>
            <a:picLocks noChangeAspect="1"/>
          </p:cNvPicPr>
          <p:nvPr/>
        </p:nvPicPr>
        <p:blipFill>
          <a:blip r:embed="rId2"/>
          <a:stretch>
            <a:fillRect/>
          </a:stretch>
        </p:blipFill>
        <p:spPr>
          <a:xfrm>
            <a:off x="683568" y="836712"/>
            <a:ext cx="7272808" cy="5293496"/>
          </a:xfrm>
          <a:prstGeom prst="rect">
            <a:avLst/>
          </a:prstGeom>
        </p:spPr>
      </p:pic>
    </p:spTree>
    <p:extLst>
      <p:ext uri="{BB962C8B-B14F-4D97-AF65-F5344CB8AC3E}">
        <p14:creationId xmlns:p14="http://schemas.microsoft.com/office/powerpoint/2010/main" val="19242524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 </a:t>
            </a:r>
            <a:endParaRPr lang="es-ES" sz="1800" dirty="0">
              <a:latin typeface="Trebuchet MS" panose="020B0603020202020204" pitchFamily="34" charset="0"/>
            </a:endParaRPr>
          </a:p>
        </p:txBody>
      </p:sp>
      <p:graphicFrame>
        <p:nvGraphicFramePr>
          <p:cNvPr id="4" name="Gráfico 3"/>
          <p:cNvGraphicFramePr>
            <a:graphicFrameLocks/>
          </p:cNvGraphicFramePr>
          <p:nvPr>
            <p:extLst>
              <p:ext uri="{D42A27DB-BD31-4B8C-83A1-F6EECF244321}">
                <p14:modId xmlns:p14="http://schemas.microsoft.com/office/powerpoint/2010/main" val="4129381018"/>
              </p:ext>
            </p:extLst>
          </p:nvPr>
        </p:nvGraphicFramePr>
        <p:xfrm>
          <a:off x="251520" y="908720"/>
          <a:ext cx="8352928" cy="5016401"/>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32</a:t>
            </a:fld>
            <a:endParaRPr lang="es-ES"/>
          </a:p>
        </p:txBody>
      </p:sp>
    </p:spTree>
    <p:extLst>
      <p:ext uri="{BB962C8B-B14F-4D97-AF65-F5344CB8AC3E}">
        <p14:creationId xmlns:p14="http://schemas.microsoft.com/office/powerpoint/2010/main" val="18742289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 </a:t>
            </a:r>
            <a:endParaRPr lang="es-ES" sz="1800" dirty="0">
              <a:latin typeface="Trebuchet MS" panose="020B0603020202020204" pitchFamily="34" charset="0"/>
            </a:endParaRPr>
          </a:p>
        </p:txBody>
      </p:sp>
      <p:sp>
        <p:nvSpPr>
          <p:cNvPr id="6" name="18 Rectángulo"/>
          <p:cNvSpPr/>
          <p:nvPr/>
        </p:nvSpPr>
        <p:spPr>
          <a:xfrm>
            <a:off x="611560" y="663945"/>
            <a:ext cx="7704856" cy="430887"/>
          </a:xfrm>
          <a:prstGeom prst="rect">
            <a:avLst/>
          </a:prstGeom>
        </p:spPr>
        <p:txBody>
          <a:bodyPr wrap="square">
            <a:spAutoFit/>
          </a:bodyPr>
          <a:lstStyle/>
          <a:p>
            <a:pPr algn="just"/>
            <a:r>
              <a:rPr lang="es-ES" sz="1100" dirty="0" smtClean="0">
                <a:latin typeface="Trebuchet MS" panose="020B0603020202020204" pitchFamily="34" charset="0"/>
              </a:rPr>
              <a:t>En la siguiente gráfica podemos ver las valoraciones obtenidas en 2020 por la concesión VCM-605, el conjunto de la red y el GAP entre ambas.</a:t>
            </a:r>
            <a:endParaRPr lang="es-ES" sz="1100" dirty="0">
              <a:latin typeface="Trebuchet MS" panose="020B06030202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1177358486"/>
              </p:ext>
            </p:extLst>
          </p:nvPr>
        </p:nvGraphicFramePr>
        <p:xfrm>
          <a:off x="55121" y="1218182"/>
          <a:ext cx="8712968" cy="4957352"/>
        </p:xfrm>
        <a:graphic>
          <a:graphicData uri="http://schemas.openxmlformats.org/drawingml/2006/chart">
            <c:chart xmlns:c="http://schemas.openxmlformats.org/drawingml/2006/chart" xmlns:r="http://schemas.openxmlformats.org/officeDocument/2006/relationships" r:id="rId3"/>
          </a:graphicData>
        </a:graphic>
      </p:graphicFrame>
      <p:sp>
        <p:nvSpPr>
          <p:cNvPr id="3" name="Marcador de número de diapositiva 2"/>
          <p:cNvSpPr>
            <a:spLocks noGrp="1"/>
          </p:cNvSpPr>
          <p:nvPr>
            <p:ph type="sldNum" sz="quarter" idx="12"/>
          </p:nvPr>
        </p:nvSpPr>
        <p:spPr>
          <a:xfrm>
            <a:off x="6614864" y="6356350"/>
            <a:ext cx="2133600" cy="365125"/>
          </a:xfrm>
        </p:spPr>
        <p:txBody>
          <a:bodyPr/>
          <a:lstStyle/>
          <a:p>
            <a:fld id="{1DF55681-7E2B-463B-B7BA-C07D3E18A64C}" type="slidenum">
              <a:rPr lang="es-ES" smtClean="0"/>
              <a:t>33</a:t>
            </a:fld>
            <a:endParaRPr lang="es-ES"/>
          </a:p>
        </p:txBody>
      </p:sp>
    </p:spTree>
    <p:extLst>
      <p:ext uri="{BB962C8B-B14F-4D97-AF65-F5344CB8AC3E}">
        <p14:creationId xmlns:p14="http://schemas.microsoft.com/office/powerpoint/2010/main" val="5756379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 </a:t>
            </a:r>
            <a:endParaRPr lang="es-ES" sz="1800" dirty="0">
              <a:latin typeface="Trebuchet MS" panose="020B0603020202020204" pitchFamily="34" charset="0"/>
            </a:endParaRPr>
          </a:p>
        </p:txBody>
      </p:sp>
      <p:sp>
        <p:nvSpPr>
          <p:cNvPr id="6" name="18 Rectángulo"/>
          <p:cNvSpPr/>
          <p:nvPr/>
        </p:nvSpPr>
        <p:spPr>
          <a:xfrm>
            <a:off x="611560" y="829001"/>
            <a:ext cx="7704856" cy="430887"/>
          </a:xfrm>
          <a:prstGeom prst="rect">
            <a:avLst/>
          </a:prstGeom>
        </p:spPr>
        <p:txBody>
          <a:bodyPr wrap="square">
            <a:spAutoFit/>
          </a:bodyPr>
          <a:lstStyle/>
          <a:p>
            <a:pPr algn="just"/>
            <a:r>
              <a:rPr lang="es-ES" sz="1100" dirty="0" smtClean="0">
                <a:latin typeface="Trebuchet MS" panose="020B0603020202020204" pitchFamily="34" charset="0"/>
              </a:rPr>
              <a:t>En la siguiente gráfica podemos ver las valoraciones obtenidas en 2020 por la concesión URCM-152, el conjunto de la red y el GAP entre ambas.</a:t>
            </a:r>
            <a:endParaRPr lang="es-ES" sz="1100" dirty="0">
              <a:latin typeface="Trebuchet MS" panose="020B0603020202020204" pitchFamily="34" charset="0"/>
            </a:endParaRPr>
          </a:p>
        </p:txBody>
      </p:sp>
      <p:graphicFrame>
        <p:nvGraphicFramePr>
          <p:cNvPr id="7" name="Gráfico 6"/>
          <p:cNvGraphicFramePr>
            <a:graphicFrameLocks/>
          </p:cNvGraphicFramePr>
          <p:nvPr>
            <p:extLst>
              <p:ext uri="{D42A27DB-BD31-4B8C-83A1-F6EECF244321}">
                <p14:modId xmlns:p14="http://schemas.microsoft.com/office/powerpoint/2010/main" val="825329180"/>
              </p:ext>
            </p:extLst>
          </p:nvPr>
        </p:nvGraphicFramePr>
        <p:xfrm>
          <a:off x="76752" y="1227687"/>
          <a:ext cx="8908143" cy="5004406"/>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34</a:t>
            </a:fld>
            <a:endParaRPr lang="es-ES"/>
          </a:p>
        </p:txBody>
      </p:sp>
    </p:spTree>
    <p:extLst>
      <p:ext uri="{BB962C8B-B14F-4D97-AF65-F5344CB8AC3E}">
        <p14:creationId xmlns:p14="http://schemas.microsoft.com/office/powerpoint/2010/main" val="17352554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 </a:t>
            </a:r>
            <a:endParaRPr lang="es-ES" sz="1800" dirty="0">
              <a:latin typeface="Trebuchet MS" panose="020B0603020202020204" pitchFamily="34" charset="0"/>
            </a:endParaRPr>
          </a:p>
        </p:txBody>
      </p:sp>
      <p:graphicFrame>
        <p:nvGraphicFramePr>
          <p:cNvPr id="5" name="Gráfico 4"/>
          <p:cNvGraphicFramePr>
            <a:graphicFrameLocks/>
          </p:cNvGraphicFramePr>
          <p:nvPr>
            <p:extLst>
              <p:ext uri="{D42A27DB-BD31-4B8C-83A1-F6EECF244321}">
                <p14:modId xmlns:p14="http://schemas.microsoft.com/office/powerpoint/2010/main" val="3893789523"/>
              </p:ext>
            </p:extLst>
          </p:nvPr>
        </p:nvGraphicFramePr>
        <p:xfrm>
          <a:off x="503925" y="1208428"/>
          <a:ext cx="8053798" cy="5258604"/>
        </p:xfrm>
        <a:graphic>
          <a:graphicData uri="http://schemas.openxmlformats.org/drawingml/2006/chart">
            <c:chart xmlns:c="http://schemas.openxmlformats.org/drawingml/2006/chart" xmlns:r="http://schemas.openxmlformats.org/officeDocument/2006/relationships" r:id="rId2"/>
          </a:graphicData>
        </a:graphic>
      </p:graphicFrame>
      <p:sp>
        <p:nvSpPr>
          <p:cNvPr id="6" name="18 Rectángulo"/>
          <p:cNvSpPr/>
          <p:nvPr/>
        </p:nvSpPr>
        <p:spPr>
          <a:xfrm>
            <a:off x="611560" y="829001"/>
            <a:ext cx="7704856" cy="430887"/>
          </a:xfrm>
          <a:prstGeom prst="rect">
            <a:avLst/>
          </a:prstGeom>
        </p:spPr>
        <p:txBody>
          <a:bodyPr wrap="square">
            <a:spAutoFit/>
          </a:bodyPr>
          <a:lstStyle/>
          <a:p>
            <a:pPr algn="just"/>
            <a:r>
              <a:rPr lang="es-ES" sz="1100" dirty="0" smtClean="0">
                <a:latin typeface="Trebuchet MS" panose="020B0603020202020204" pitchFamily="34" charset="0"/>
              </a:rPr>
              <a:t>En la siguiente gráfica podemos ver las valoraciones obtenidas en 2020 por la concesión VCM-603, el conjunto de la red y el GAP entre ambas.</a:t>
            </a:r>
            <a:endParaRPr lang="es-ES" sz="1100" dirty="0">
              <a:latin typeface="Trebuchet MS" panose="020B0603020202020204" pitchFamily="34" charset="0"/>
            </a:endParaRPr>
          </a:p>
        </p:txBody>
      </p:sp>
      <p:sp>
        <p:nvSpPr>
          <p:cNvPr id="3" name="Marcador de número de diapositiva 2"/>
          <p:cNvSpPr>
            <a:spLocks noGrp="1"/>
          </p:cNvSpPr>
          <p:nvPr>
            <p:ph type="sldNum" sz="quarter" idx="12"/>
          </p:nvPr>
        </p:nvSpPr>
        <p:spPr>
          <a:xfrm>
            <a:off x="6553200" y="6415572"/>
            <a:ext cx="2133600" cy="365125"/>
          </a:xfrm>
        </p:spPr>
        <p:txBody>
          <a:bodyPr/>
          <a:lstStyle/>
          <a:p>
            <a:fld id="{1DF55681-7E2B-463B-B7BA-C07D3E18A64C}" type="slidenum">
              <a:rPr lang="es-ES" smtClean="0"/>
              <a:t>35</a:t>
            </a:fld>
            <a:endParaRPr lang="es-ES"/>
          </a:p>
        </p:txBody>
      </p:sp>
    </p:spTree>
    <p:extLst>
      <p:ext uri="{BB962C8B-B14F-4D97-AF65-F5344CB8AC3E}">
        <p14:creationId xmlns:p14="http://schemas.microsoft.com/office/powerpoint/2010/main" val="39604763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smtClean="0">
                <a:latin typeface="Trebuchet MS" panose="020B0603020202020204" pitchFamily="34" charset="0"/>
              </a:rPr>
              <a:t>5. COMPARATIVA RESULTADOS AÑO 2020</a:t>
            </a:r>
            <a:endParaRPr lang="es-ES" sz="1800" dirty="0">
              <a:latin typeface="Trebuchet MS" panose="020B0603020202020204" pitchFamily="34" charset="0"/>
            </a:endParaRPr>
          </a:p>
        </p:txBody>
      </p:sp>
      <p:sp>
        <p:nvSpPr>
          <p:cNvPr id="7" name="18 Rectángulo"/>
          <p:cNvSpPr/>
          <p:nvPr/>
        </p:nvSpPr>
        <p:spPr>
          <a:xfrm>
            <a:off x="611560" y="829001"/>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GLOBAL DE LA SATISFACCIÓN</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795268260"/>
              </p:ext>
            </p:extLst>
          </p:nvPr>
        </p:nvGraphicFramePr>
        <p:xfrm>
          <a:off x="899592" y="1314313"/>
          <a:ext cx="5951544" cy="1131550"/>
        </p:xfrm>
        <a:graphic>
          <a:graphicData uri="http://schemas.openxmlformats.org/drawingml/2006/table">
            <a:tbl>
              <a:tblPr firstRow="1" firstCol="1">
                <a:tableStyleId>{5C22544A-7EE6-4342-B048-85BDC9FD1C3A}</a:tableStyleId>
              </a:tblPr>
              <a:tblGrid>
                <a:gridCol w="1758884">
                  <a:extLst>
                    <a:ext uri="{9D8B030D-6E8A-4147-A177-3AD203B41FA5}">
                      <a16:colId xmlns:a16="http://schemas.microsoft.com/office/drawing/2014/main" val="2692571287"/>
                    </a:ext>
                  </a:extLst>
                </a:gridCol>
                <a:gridCol w="1048165">
                  <a:extLst>
                    <a:ext uri="{9D8B030D-6E8A-4147-A177-3AD203B41FA5}">
                      <a16:colId xmlns:a16="http://schemas.microsoft.com/office/drawing/2014/main" val="2746072643"/>
                    </a:ext>
                  </a:extLst>
                </a:gridCol>
                <a:gridCol w="1048165">
                  <a:extLst>
                    <a:ext uri="{9D8B030D-6E8A-4147-A177-3AD203B41FA5}">
                      <a16:colId xmlns:a16="http://schemas.microsoft.com/office/drawing/2014/main" val="693867315"/>
                    </a:ext>
                  </a:extLst>
                </a:gridCol>
                <a:gridCol w="1048165">
                  <a:extLst>
                    <a:ext uri="{9D8B030D-6E8A-4147-A177-3AD203B41FA5}">
                      <a16:colId xmlns:a16="http://schemas.microsoft.com/office/drawing/2014/main" val="1193243733"/>
                    </a:ext>
                  </a:extLst>
                </a:gridCol>
                <a:gridCol w="1048165">
                  <a:extLst>
                    <a:ext uri="{9D8B030D-6E8A-4147-A177-3AD203B41FA5}">
                      <a16:colId xmlns:a16="http://schemas.microsoft.com/office/drawing/2014/main" val="3121102449"/>
                    </a:ext>
                  </a:extLst>
                </a:gridCol>
              </a:tblGrid>
              <a:tr h="226310">
                <a:tc>
                  <a:txBody>
                    <a:bodyPr/>
                    <a:lstStyle/>
                    <a:p>
                      <a:pPr algn="l" fontAlgn="ctr"/>
                      <a:r>
                        <a:rPr lang="es-ES" sz="900" u="none" strike="noStrike">
                          <a:effectLst/>
                          <a:latin typeface="Trebuchet MS" panose="020B0603020202020204" pitchFamily="34" charset="0"/>
                        </a:rPr>
                        <a:t>Escala de Valoración año 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Conjunto Red</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URCM-152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96653365"/>
                  </a:ext>
                </a:extLst>
              </a:tr>
              <a:tr h="226310">
                <a:tc>
                  <a:txBody>
                    <a:bodyPr/>
                    <a:lstStyle/>
                    <a:p>
                      <a:pPr algn="l" fontAlgn="ctr"/>
                      <a:r>
                        <a:rPr lang="es-ES" sz="900" u="none" strike="noStrike">
                          <a:effectLst/>
                          <a:latin typeface="Trebuchet MS" panose="020B0603020202020204" pitchFamily="34" charset="0"/>
                        </a:rPr>
                        <a:t>Excelente (9-10)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42,65%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44,05%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58,40%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52,54%</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629009495"/>
                  </a:ext>
                </a:extLst>
              </a:tr>
              <a:tr h="226310">
                <a:tc>
                  <a:txBody>
                    <a:bodyPr/>
                    <a:lstStyle/>
                    <a:p>
                      <a:pPr algn="l" fontAlgn="ctr"/>
                      <a:r>
                        <a:rPr lang="es-ES" sz="900" u="none" strike="noStrike">
                          <a:effectLst/>
                          <a:latin typeface="Trebuchet MS" panose="020B0603020202020204" pitchFamily="34" charset="0"/>
                        </a:rPr>
                        <a:t>Satisfactorio (7-8)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42,83%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40,81%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36,53%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38,81%</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241653291"/>
                  </a:ext>
                </a:extLst>
              </a:tr>
              <a:tr h="226310">
                <a:tc>
                  <a:txBody>
                    <a:bodyPr/>
                    <a:lstStyle/>
                    <a:p>
                      <a:pPr algn="l" fontAlgn="ctr"/>
                      <a:r>
                        <a:rPr lang="es-ES" sz="900" u="none" strike="noStrike" dirty="0">
                          <a:effectLst/>
                          <a:latin typeface="Trebuchet MS" panose="020B0603020202020204" pitchFamily="34" charset="0"/>
                        </a:rPr>
                        <a:t>Mejorable (5-6)</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10,93%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11,35%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4,27%</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5,37%</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934317862"/>
                  </a:ext>
                </a:extLst>
              </a:tr>
              <a:tr h="226310">
                <a:tc>
                  <a:txBody>
                    <a:bodyPr/>
                    <a:lstStyle/>
                    <a:p>
                      <a:pPr algn="l" fontAlgn="ctr"/>
                      <a:r>
                        <a:rPr lang="es-ES" sz="900" u="none" strike="noStrike">
                          <a:effectLst/>
                          <a:latin typeface="Trebuchet MS" panose="020B0603020202020204" pitchFamily="34" charset="0"/>
                        </a:rPr>
                        <a:t>Crítico (0-4)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3,78%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0,80%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3,28%</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72159289"/>
                  </a:ext>
                </a:extLst>
              </a:tr>
            </a:tbl>
          </a:graphicData>
        </a:graphic>
      </p:graphicFrame>
      <p:graphicFrame>
        <p:nvGraphicFramePr>
          <p:cNvPr id="14" name="Gráfico 13"/>
          <p:cNvGraphicFramePr>
            <a:graphicFrameLocks/>
          </p:cNvGraphicFramePr>
          <p:nvPr>
            <p:extLst>
              <p:ext uri="{D42A27DB-BD31-4B8C-83A1-F6EECF244321}">
                <p14:modId xmlns:p14="http://schemas.microsoft.com/office/powerpoint/2010/main" val="1440792025"/>
              </p:ext>
            </p:extLst>
          </p:nvPr>
        </p:nvGraphicFramePr>
        <p:xfrm>
          <a:off x="822412" y="2569291"/>
          <a:ext cx="7416824" cy="3195903"/>
        </p:xfrm>
        <a:graphic>
          <a:graphicData uri="http://schemas.openxmlformats.org/drawingml/2006/chart">
            <c:chart xmlns:c="http://schemas.openxmlformats.org/drawingml/2006/chart" xmlns:r="http://schemas.openxmlformats.org/officeDocument/2006/relationships" r:id="rId2"/>
          </a:graphicData>
        </a:graphic>
      </p:graphicFrame>
      <p:sp>
        <p:nvSpPr>
          <p:cNvPr id="15" name="18 Rectángulo"/>
          <p:cNvSpPr/>
          <p:nvPr/>
        </p:nvSpPr>
        <p:spPr>
          <a:xfrm>
            <a:off x="755576" y="5871038"/>
            <a:ext cx="7717408" cy="430887"/>
          </a:xfrm>
          <a:prstGeom prst="rect">
            <a:avLst/>
          </a:prstGeom>
        </p:spPr>
        <p:txBody>
          <a:bodyPr wrap="square">
            <a:spAutoFit/>
          </a:bodyPr>
          <a:lstStyle/>
          <a:p>
            <a:pPr algn="just"/>
            <a:r>
              <a:rPr lang="es-ES" sz="1100" dirty="0" smtClean="0">
                <a:latin typeface="Trebuchet MS" panose="020B0603020202020204" pitchFamily="34" charset="0"/>
              </a:rPr>
              <a:t>Las 3 concesiones obtienen mejores resultados que el conjunto de la red, siendo especialmente positivos los valores obtenidos por la concesión VCM-605.</a:t>
            </a:r>
            <a:endParaRPr lang="es-ES" sz="1100" dirty="0">
              <a:latin typeface="Trebuchet MS" panose="020B0603020202020204" pitchFamily="34" charset="0"/>
            </a:endParaRPr>
          </a:p>
        </p:txBody>
      </p:sp>
      <p:sp>
        <p:nvSpPr>
          <p:cNvPr id="4" name="Marcador de número de diapositiva 3"/>
          <p:cNvSpPr>
            <a:spLocks noGrp="1"/>
          </p:cNvSpPr>
          <p:nvPr>
            <p:ph type="sldNum" sz="quarter" idx="12"/>
          </p:nvPr>
        </p:nvSpPr>
        <p:spPr/>
        <p:txBody>
          <a:bodyPr/>
          <a:lstStyle/>
          <a:p>
            <a:fld id="{1DF55681-7E2B-463B-B7BA-C07D3E18A64C}" type="slidenum">
              <a:rPr lang="es-ES" smtClean="0"/>
              <a:t>36</a:t>
            </a:fld>
            <a:endParaRPr lang="es-ES"/>
          </a:p>
        </p:txBody>
      </p:sp>
    </p:spTree>
    <p:extLst>
      <p:ext uri="{BB962C8B-B14F-4D97-AF65-F5344CB8AC3E}">
        <p14:creationId xmlns:p14="http://schemas.microsoft.com/office/powerpoint/2010/main" val="19008847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INDICE DE SATISFACCIÓN DE LA CONCESIÓN (ICS)</a:t>
            </a:r>
            <a:endParaRPr lang="es-ES" sz="1200" b="1" u="sng" dirty="0">
              <a:latin typeface="Trebuchet MS" panose="020B0603020202020204" pitchFamily="34" charset="0"/>
            </a:endParaRPr>
          </a:p>
        </p:txBody>
      </p:sp>
      <p:sp>
        <p:nvSpPr>
          <p:cNvPr id="10" name="18 Rectángulo"/>
          <p:cNvSpPr/>
          <p:nvPr/>
        </p:nvSpPr>
        <p:spPr>
          <a:xfrm>
            <a:off x="611560" y="1124744"/>
            <a:ext cx="7704856" cy="261610"/>
          </a:xfrm>
          <a:prstGeom prst="rect">
            <a:avLst/>
          </a:prstGeom>
        </p:spPr>
        <p:txBody>
          <a:bodyPr wrap="square">
            <a:spAutoFit/>
          </a:bodyPr>
          <a:lstStyle/>
          <a:p>
            <a:pPr algn="just"/>
            <a:r>
              <a:rPr lang="es-ES" sz="1100" dirty="0">
                <a:latin typeface="Trebuchet MS" panose="020B0603020202020204" pitchFamily="34" charset="0"/>
              </a:rPr>
              <a:t>Se excluyen los atributos que son responsabilidad del CRTM y los nuevos (COVID y PIV) </a:t>
            </a:r>
          </a:p>
        </p:txBody>
      </p:sp>
      <p:sp>
        <p:nvSpPr>
          <p:cNvPr id="6" name="18 Rectángulo"/>
          <p:cNvSpPr/>
          <p:nvPr/>
        </p:nvSpPr>
        <p:spPr>
          <a:xfrm>
            <a:off x="6905662" y="2424802"/>
            <a:ext cx="1781138" cy="24622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endParaRPr lang="es-ES" sz="1100" dirty="0">
              <a:latin typeface="Trebuchet MS" panose="020B0603020202020204" pitchFamily="34" charset="0"/>
            </a:endParaRPr>
          </a:p>
          <a:p>
            <a:pPr algn="just"/>
            <a:r>
              <a:rPr lang="es-ES" sz="1100" dirty="0" smtClean="0">
                <a:latin typeface="Trebuchet MS" panose="020B0603020202020204" pitchFamily="34" charset="0"/>
              </a:rPr>
              <a:t>Los atributos mejor valorados </a:t>
            </a:r>
            <a:r>
              <a:rPr lang="es-ES" sz="1100" dirty="0" smtClean="0">
                <a:latin typeface="Trebuchet MS" panose="020B0603020202020204" pitchFamily="34" charset="0"/>
              </a:rPr>
              <a:t>son </a:t>
            </a:r>
            <a:r>
              <a:rPr lang="es-ES" sz="1100" dirty="0" smtClean="0">
                <a:latin typeface="Trebuchet MS" panose="020B0603020202020204" pitchFamily="34" charset="0"/>
              </a:rPr>
              <a:t>los siguientes: </a:t>
            </a:r>
            <a:endParaRPr lang="es-ES" sz="1100" dirty="0" smtClean="0">
              <a:latin typeface="Trebuchet MS" panose="020B0603020202020204" pitchFamily="34" charset="0"/>
            </a:endParaRPr>
          </a:p>
          <a:p>
            <a:pPr algn="just"/>
            <a:endParaRPr lang="es-ES" sz="1100" dirty="0" smtClean="0">
              <a:latin typeface="Trebuchet MS" panose="020B0603020202020204" pitchFamily="34" charset="0"/>
            </a:endParaRPr>
          </a:p>
          <a:p>
            <a:pPr marL="171450" indent="-171450" algn="just">
              <a:buFont typeface="Arial" panose="020B0604020202020204" pitchFamily="34" charset="0"/>
              <a:buChar char="•"/>
            </a:pPr>
            <a:r>
              <a:rPr lang="es-ES" sz="1100" dirty="0" smtClean="0">
                <a:latin typeface="Trebuchet MS" panose="020B0603020202020204" pitchFamily="34" charset="0"/>
              </a:rPr>
              <a:t>Seguridad en la </a:t>
            </a:r>
            <a:r>
              <a:rPr lang="es-ES" sz="1100" dirty="0" smtClean="0">
                <a:latin typeface="Trebuchet MS" panose="020B0603020202020204" pitchFamily="34" charset="0"/>
              </a:rPr>
              <a:t>conducción</a:t>
            </a:r>
          </a:p>
          <a:p>
            <a:pPr marL="171450" indent="-171450" algn="just">
              <a:buFont typeface="Arial" panose="020B0604020202020204" pitchFamily="34" charset="0"/>
              <a:buChar char="•"/>
            </a:pPr>
            <a:endParaRPr lang="es-ES" sz="1100" dirty="0" smtClean="0">
              <a:latin typeface="Trebuchet MS" panose="020B0603020202020204" pitchFamily="34" charset="0"/>
            </a:endParaRPr>
          </a:p>
          <a:p>
            <a:pPr marL="171450" indent="-171450" algn="just">
              <a:buFont typeface="Arial" panose="020B0604020202020204" pitchFamily="34" charset="0"/>
              <a:buChar char="•"/>
            </a:pPr>
            <a:r>
              <a:rPr lang="es-ES" sz="1100" dirty="0" smtClean="0">
                <a:latin typeface="Trebuchet MS" panose="020B0603020202020204" pitchFamily="34" charset="0"/>
              </a:rPr>
              <a:t>Trato del </a:t>
            </a:r>
            <a:r>
              <a:rPr lang="es-ES" sz="1100" dirty="0" smtClean="0">
                <a:latin typeface="Trebuchet MS" panose="020B0603020202020204" pitchFamily="34" charset="0"/>
              </a:rPr>
              <a:t>conductor</a:t>
            </a:r>
          </a:p>
          <a:p>
            <a:pPr marL="171450" indent="-171450" algn="just">
              <a:buFont typeface="Arial" panose="020B0604020202020204" pitchFamily="34" charset="0"/>
              <a:buChar char="•"/>
            </a:pPr>
            <a:endParaRPr lang="es-ES" sz="1100" dirty="0" smtClean="0">
              <a:latin typeface="Trebuchet MS" panose="020B0603020202020204" pitchFamily="34" charset="0"/>
            </a:endParaRPr>
          </a:p>
          <a:p>
            <a:pPr marL="171450" indent="-171450" algn="just">
              <a:buFont typeface="Arial" panose="020B0604020202020204" pitchFamily="34" charset="0"/>
              <a:buChar char="•"/>
            </a:pPr>
            <a:r>
              <a:rPr lang="es-ES" sz="1100" dirty="0" smtClean="0">
                <a:latin typeface="Trebuchet MS" panose="020B0603020202020204" pitchFamily="34" charset="0"/>
              </a:rPr>
              <a:t>Facilidad para entrar y salir del autobús</a:t>
            </a:r>
            <a:r>
              <a:rPr lang="es-ES" sz="1100" dirty="0" smtClean="0">
                <a:latin typeface="Trebuchet MS" panose="020B0603020202020204" pitchFamily="34" charset="0"/>
              </a:rPr>
              <a:t>.</a:t>
            </a:r>
          </a:p>
          <a:p>
            <a:pPr marL="171450" indent="-171450" algn="just">
              <a:buFont typeface="Arial" panose="020B0604020202020204" pitchFamily="34" charset="0"/>
              <a:buChar char="•"/>
            </a:pPr>
            <a:endParaRPr lang="es-ES" sz="1100" dirty="0" smtClean="0">
              <a:latin typeface="Trebuchet MS" panose="020B0603020202020204" pitchFamily="34" charset="0"/>
            </a:endParaRPr>
          </a:p>
          <a:p>
            <a:pPr marL="171450" indent="-171450" algn="just">
              <a:buFont typeface="Arial" panose="020B0604020202020204" pitchFamily="34" charset="0"/>
              <a:buChar char="•"/>
            </a:pPr>
            <a:r>
              <a:rPr lang="es-ES" sz="1100" dirty="0" smtClean="0">
                <a:latin typeface="Trebuchet MS" panose="020B0603020202020204" pitchFamily="34" charset="0"/>
              </a:rPr>
              <a:t>Puntualidad. </a:t>
            </a:r>
            <a:endParaRPr lang="es-ES" sz="1100" dirty="0">
              <a:latin typeface="Trebuchet MS" panose="020B0603020202020204" pitchFamily="34" charset="0"/>
            </a:endParaRPr>
          </a:p>
        </p:txBody>
      </p:sp>
      <p:sp>
        <p:nvSpPr>
          <p:cNvPr id="3" name="Marcador de número de diapositiva 2"/>
          <p:cNvSpPr>
            <a:spLocks noGrp="1"/>
          </p:cNvSpPr>
          <p:nvPr>
            <p:ph type="sldNum" sz="quarter" idx="12"/>
          </p:nvPr>
        </p:nvSpPr>
        <p:spPr/>
        <p:txBody>
          <a:bodyPr/>
          <a:lstStyle/>
          <a:p>
            <a:fld id="{1DF55681-7E2B-463B-B7BA-C07D3E18A64C}" type="slidenum">
              <a:rPr lang="es-ES" smtClean="0"/>
              <a:t>37</a:t>
            </a:fld>
            <a:endParaRPr lang="es-ES"/>
          </a:p>
        </p:txBody>
      </p:sp>
      <p:graphicFrame>
        <p:nvGraphicFramePr>
          <p:cNvPr id="5" name="Tabla 4"/>
          <p:cNvGraphicFramePr>
            <a:graphicFrameLocks noGrp="1"/>
          </p:cNvGraphicFramePr>
          <p:nvPr>
            <p:extLst>
              <p:ext uri="{D42A27DB-BD31-4B8C-83A1-F6EECF244321}">
                <p14:modId xmlns:p14="http://schemas.microsoft.com/office/powerpoint/2010/main" val="32162514"/>
              </p:ext>
            </p:extLst>
          </p:nvPr>
        </p:nvGraphicFramePr>
        <p:xfrm>
          <a:off x="692357" y="1444426"/>
          <a:ext cx="6111890" cy="4792885"/>
        </p:xfrm>
        <a:graphic>
          <a:graphicData uri="http://schemas.openxmlformats.org/drawingml/2006/table">
            <a:tbl>
              <a:tblPr firstRow="1" firstCol="1">
                <a:tableStyleId>{5C22544A-7EE6-4342-B048-85BDC9FD1C3A}</a:tableStyleId>
              </a:tblPr>
              <a:tblGrid>
                <a:gridCol w="2619382">
                  <a:extLst>
                    <a:ext uri="{9D8B030D-6E8A-4147-A177-3AD203B41FA5}">
                      <a16:colId xmlns:a16="http://schemas.microsoft.com/office/drawing/2014/main" val="570292890"/>
                    </a:ext>
                  </a:extLst>
                </a:gridCol>
                <a:gridCol w="873127">
                  <a:extLst>
                    <a:ext uri="{9D8B030D-6E8A-4147-A177-3AD203B41FA5}">
                      <a16:colId xmlns:a16="http://schemas.microsoft.com/office/drawing/2014/main" val="3731474277"/>
                    </a:ext>
                  </a:extLst>
                </a:gridCol>
                <a:gridCol w="873127">
                  <a:extLst>
                    <a:ext uri="{9D8B030D-6E8A-4147-A177-3AD203B41FA5}">
                      <a16:colId xmlns:a16="http://schemas.microsoft.com/office/drawing/2014/main" val="180982854"/>
                    </a:ext>
                  </a:extLst>
                </a:gridCol>
                <a:gridCol w="873127">
                  <a:extLst>
                    <a:ext uri="{9D8B030D-6E8A-4147-A177-3AD203B41FA5}">
                      <a16:colId xmlns:a16="http://schemas.microsoft.com/office/drawing/2014/main" val="810942374"/>
                    </a:ext>
                  </a:extLst>
                </a:gridCol>
                <a:gridCol w="873127">
                  <a:extLst>
                    <a:ext uri="{9D8B030D-6E8A-4147-A177-3AD203B41FA5}">
                      <a16:colId xmlns:a16="http://schemas.microsoft.com/office/drawing/2014/main" val="1255528359"/>
                    </a:ext>
                  </a:extLst>
                </a:gridCol>
              </a:tblGrid>
              <a:tr h="218200">
                <a:tc>
                  <a:txBody>
                    <a:bodyPr/>
                    <a:lstStyle/>
                    <a:p>
                      <a:pPr algn="l" fontAlgn="b"/>
                      <a:r>
                        <a:rPr lang="es-ES" sz="1000" u="none" strike="noStrike">
                          <a:effectLst/>
                        </a:rPr>
                        <a:t>Atributos</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Conjunto Red</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VCM-603</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VCM-605</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URCM-152</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750503954"/>
                  </a:ext>
                </a:extLst>
              </a:tr>
              <a:tr h="368684">
                <a:tc>
                  <a:txBody>
                    <a:bodyPr/>
                    <a:lstStyle/>
                    <a:p>
                      <a:pPr algn="l" fontAlgn="b"/>
                      <a:r>
                        <a:rPr lang="es-ES" sz="1000" u="none" strike="noStrike">
                          <a:effectLst/>
                        </a:rPr>
                        <a:t>Información sobre incidencias del servicio</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6,67</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6,73</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7,35</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7,19</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556700937"/>
                  </a:ext>
                </a:extLst>
              </a:tr>
              <a:tr h="368684">
                <a:tc>
                  <a:txBody>
                    <a:bodyPr/>
                    <a:lstStyle/>
                    <a:p>
                      <a:pPr algn="l" fontAlgn="b"/>
                      <a:r>
                        <a:rPr lang="es-ES" sz="1000" u="none" strike="noStrike">
                          <a:effectLst/>
                        </a:rPr>
                        <a:t>Información sobre el servicio: horario, itinerario, correspondiencia</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7,54</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7,83</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8,1</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7,95</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84348434"/>
                  </a:ext>
                </a:extLst>
              </a:tr>
              <a:tr h="218200">
                <a:tc>
                  <a:txBody>
                    <a:bodyPr/>
                    <a:lstStyle/>
                    <a:p>
                      <a:pPr algn="l" fontAlgn="b"/>
                      <a:r>
                        <a:rPr lang="es-ES" sz="1000" u="none" strike="noStrike">
                          <a:effectLst/>
                        </a:rPr>
                        <a:t>Puntualidad</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7,88</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8,40</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8,75</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8,08</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568913241"/>
                  </a:ext>
                </a:extLst>
              </a:tr>
              <a:tr h="368684">
                <a:tc>
                  <a:txBody>
                    <a:bodyPr/>
                    <a:lstStyle/>
                    <a:p>
                      <a:pPr algn="l" fontAlgn="b"/>
                      <a:r>
                        <a:rPr lang="es-ES" sz="1000" u="none" strike="noStrike">
                          <a:effectLst/>
                        </a:rPr>
                        <a:t>Seguridad personal ante robos y agresiones dentro del autobús</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8,59</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8,39</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8,84</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8,99</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815978777"/>
                  </a:ext>
                </a:extLst>
              </a:tr>
              <a:tr h="218200">
                <a:tc>
                  <a:txBody>
                    <a:bodyPr/>
                    <a:lstStyle/>
                    <a:p>
                      <a:pPr algn="l" fontAlgn="b"/>
                      <a:r>
                        <a:rPr lang="es-ES" sz="1000" u="none" strike="noStrike">
                          <a:effectLst/>
                        </a:rPr>
                        <a:t>Seguridad en la conducción</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8,73</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8,65</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9,02</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9,02</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468606398"/>
                  </a:ext>
                </a:extLst>
              </a:tr>
              <a:tr h="218200">
                <a:tc>
                  <a:txBody>
                    <a:bodyPr/>
                    <a:lstStyle/>
                    <a:p>
                      <a:pPr algn="l" fontAlgn="b"/>
                      <a:r>
                        <a:rPr lang="es-ES" sz="1000" u="none" strike="noStrike">
                          <a:effectLst/>
                        </a:rPr>
                        <a:t>Confort de los autobuses</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8,24</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8,28</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8,46</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8,65</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576819586"/>
                  </a:ext>
                </a:extLst>
              </a:tr>
              <a:tr h="218200">
                <a:tc>
                  <a:txBody>
                    <a:bodyPr/>
                    <a:lstStyle/>
                    <a:p>
                      <a:pPr algn="l" fontAlgn="b"/>
                      <a:r>
                        <a:rPr lang="es-ES" sz="1000" u="none" strike="noStrike">
                          <a:effectLst/>
                        </a:rPr>
                        <a:t>Limpieza de los autobuses</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8,26</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8,17</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8,45</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8,7</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839200307"/>
                  </a:ext>
                </a:extLst>
              </a:tr>
              <a:tr h="218200">
                <a:tc>
                  <a:txBody>
                    <a:bodyPr/>
                    <a:lstStyle/>
                    <a:p>
                      <a:pPr algn="l" fontAlgn="b"/>
                      <a:r>
                        <a:rPr lang="es-ES" sz="1000" u="none" strike="noStrike">
                          <a:effectLst/>
                        </a:rPr>
                        <a:t>Temperatura de los autobuses</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8,12</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7,87</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8,09</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8,65</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154984169"/>
                  </a:ext>
                </a:extLst>
              </a:tr>
              <a:tr h="218200">
                <a:tc>
                  <a:txBody>
                    <a:bodyPr/>
                    <a:lstStyle/>
                    <a:p>
                      <a:pPr algn="l" fontAlgn="b"/>
                      <a:r>
                        <a:rPr lang="es-ES" sz="1000" u="none" strike="noStrike">
                          <a:effectLst/>
                        </a:rPr>
                        <a:t>Facilidad para entrar y salir del autobús</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8,61</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8,67</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8,75</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8,84</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284561421"/>
                  </a:ext>
                </a:extLst>
              </a:tr>
              <a:tr h="368684">
                <a:tc>
                  <a:txBody>
                    <a:bodyPr/>
                    <a:lstStyle/>
                    <a:p>
                      <a:pPr algn="l" fontAlgn="b"/>
                      <a:r>
                        <a:rPr lang="es-ES" sz="1000" u="none" strike="noStrike">
                          <a:effectLst/>
                        </a:rPr>
                        <a:t>Grado de ocupación de los autobuses (capacidad para viajar sentado)</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7,9</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7,89</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7,99</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8,11</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27121877"/>
                  </a:ext>
                </a:extLst>
              </a:tr>
              <a:tr h="218200">
                <a:tc>
                  <a:txBody>
                    <a:bodyPr/>
                    <a:lstStyle/>
                    <a:p>
                      <a:pPr algn="l" fontAlgn="b"/>
                      <a:r>
                        <a:rPr lang="es-ES" sz="1000" u="none" strike="noStrike">
                          <a:effectLst/>
                        </a:rPr>
                        <a:t>Atención al cliente</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8,02</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8,08</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8,37</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8,4</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86501443"/>
                  </a:ext>
                </a:extLst>
              </a:tr>
              <a:tr h="218200">
                <a:tc>
                  <a:txBody>
                    <a:bodyPr/>
                    <a:lstStyle/>
                    <a:p>
                      <a:pPr algn="l" fontAlgn="b"/>
                      <a:r>
                        <a:rPr lang="es-ES" sz="1000" u="none" strike="noStrike">
                          <a:effectLst/>
                        </a:rPr>
                        <a:t>Trato del conductor</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8,6</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8,52</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8,86</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9,08</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874517703"/>
                  </a:ext>
                </a:extLst>
              </a:tr>
              <a:tr h="368684">
                <a:tc>
                  <a:txBody>
                    <a:bodyPr/>
                    <a:lstStyle/>
                    <a:p>
                      <a:pPr algn="l" fontAlgn="b"/>
                      <a:r>
                        <a:rPr lang="es-ES" sz="1000" u="none" strike="noStrike">
                          <a:effectLst/>
                        </a:rPr>
                        <a:t>Ausencia de contaminación por humos y ruido de los autobuses</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7,6</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7,52</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7,81</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8,19</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131729182"/>
                  </a:ext>
                </a:extLst>
              </a:tr>
              <a:tr h="218200">
                <a:tc>
                  <a:txBody>
                    <a:bodyPr/>
                    <a:lstStyle/>
                    <a:p>
                      <a:pPr algn="l" fontAlgn="b"/>
                      <a:r>
                        <a:rPr lang="es-ES" sz="1000" u="none" strike="noStrike">
                          <a:effectLst/>
                        </a:rPr>
                        <a:t>Duración del viaje</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8,19</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8,34</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8,51</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8,43</a:t>
                      </a:r>
                      <a:endParaRPr lang="es-ES" sz="10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926046718"/>
                  </a:ext>
                </a:extLst>
              </a:tr>
              <a:tr h="549265">
                <a:tc>
                  <a:txBody>
                    <a:bodyPr/>
                    <a:lstStyle/>
                    <a:p>
                      <a:pPr algn="l" fontAlgn="b"/>
                      <a:r>
                        <a:rPr lang="es-ES" sz="1000" u="none" strike="noStrike">
                          <a:effectLst/>
                        </a:rPr>
                        <a:t>Información sobre próximas paradas dentro del autobús, en pantalla o información sonora</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1000" u="none" strike="noStrike">
                          <a:effectLst/>
                        </a:rPr>
                        <a:t>7,99</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a:effectLst/>
                        </a:rPr>
                        <a:t>8,11</a:t>
                      </a:r>
                      <a:endParaRPr lang="es-ES" sz="10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dirty="0">
                          <a:effectLst/>
                        </a:rPr>
                        <a:t>8,34</a:t>
                      </a:r>
                      <a:endParaRPr lang="es-ES" sz="10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1000" u="none" strike="noStrike" dirty="0">
                          <a:effectLst/>
                        </a:rPr>
                        <a:t>8,48</a:t>
                      </a:r>
                      <a:endParaRPr lang="es-ES" sz="1000" b="0" i="0" u="none" strike="noStrike" dirty="0">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113567121"/>
                  </a:ext>
                </a:extLst>
              </a:tr>
              <a:tr h="218200">
                <a:tc>
                  <a:txBody>
                    <a:bodyPr/>
                    <a:lstStyle/>
                    <a:p>
                      <a:pPr algn="l" fontAlgn="b"/>
                      <a:r>
                        <a:rPr lang="es-ES" sz="1000" b="1" u="none" strike="noStrike">
                          <a:effectLst/>
                        </a:rPr>
                        <a:t>ICS</a:t>
                      </a:r>
                      <a:endParaRPr lang="es-ES" sz="10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b="1" u="none" strike="noStrike">
                          <a:effectLst/>
                        </a:rPr>
                        <a:t>8,08</a:t>
                      </a:r>
                      <a:endParaRPr lang="es-ES" sz="10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b="1" u="none" strike="noStrike">
                          <a:effectLst/>
                        </a:rPr>
                        <a:t>8,10</a:t>
                      </a:r>
                      <a:endParaRPr lang="es-ES" sz="10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b="1" u="none" strike="noStrike">
                          <a:effectLst/>
                        </a:rPr>
                        <a:t>8,39</a:t>
                      </a:r>
                      <a:endParaRPr lang="es-ES" sz="10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b="1" u="none" strike="noStrike" dirty="0">
                          <a:effectLst/>
                        </a:rPr>
                        <a:t>8,27</a:t>
                      </a:r>
                      <a:endParaRPr lang="es-ES" sz="1000" b="1"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139270947"/>
                  </a:ext>
                </a:extLst>
              </a:tr>
            </a:tbl>
          </a:graphicData>
        </a:graphic>
      </p:graphicFrame>
    </p:spTree>
    <p:extLst>
      <p:ext uri="{BB962C8B-B14F-4D97-AF65-F5344CB8AC3E}">
        <p14:creationId xmlns:p14="http://schemas.microsoft.com/office/powerpoint/2010/main" val="3900998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INDICE DE SATISFACCIÓN DE LA CONCESIÓN (ICS)</a:t>
            </a:r>
            <a:endParaRPr lang="es-ES" sz="1200" b="1" u="sng" dirty="0">
              <a:latin typeface="Trebuchet MS" panose="020B0603020202020204" pitchFamily="34" charset="0"/>
            </a:endParaRPr>
          </a:p>
        </p:txBody>
      </p:sp>
      <p:sp>
        <p:nvSpPr>
          <p:cNvPr id="10" name="18 Rectángulo"/>
          <p:cNvSpPr/>
          <p:nvPr/>
        </p:nvSpPr>
        <p:spPr>
          <a:xfrm>
            <a:off x="611560" y="1071206"/>
            <a:ext cx="7704856" cy="261610"/>
          </a:xfrm>
          <a:prstGeom prst="rect">
            <a:avLst/>
          </a:prstGeom>
        </p:spPr>
        <p:txBody>
          <a:bodyPr wrap="square">
            <a:spAutoFit/>
          </a:bodyPr>
          <a:lstStyle/>
          <a:p>
            <a:pPr algn="just"/>
            <a:r>
              <a:rPr lang="es-ES" sz="1100" dirty="0">
                <a:latin typeface="Trebuchet MS" panose="020B0603020202020204" pitchFamily="34" charset="0"/>
              </a:rPr>
              <a:t>Se excluyen los atributos que son responsabilidad del CRTM y los nuevos (COVID y PIV) </a:t>
            </a:r>
          </a:p>
        </p:txBody>
      </p:sp>
      <p:graphicFrame>
        <p:nvGraphicFramePr>
          <p:cNvPr id="6" name="Gráfico 5"/>
          <p:cNvGraphicFramePr>
            <a:graphicFrameLocks/>
          </p:cNvGraphicFramePr>
          <p:nvPr>
            <p:extLst>
              <p:ext uri="{D42A27DB-BD31-4B8C-83A1-F6EECF244321}">
                <p14:modId xmlns:p14="http://schemas.microsoft.com/office/powerpoint/2010/main" val="2387288723"/>
              </p:ext>
            </p:extLst>
          </p:nvPr>
        </p:nvGraphicFramePr>
        <p:xfrm>
          <a:off x="395536" y="1574596"/>
          <a:ext cx="8136904" cy="4781754"/>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38</a:t>
            </a:fld>
            <a:endParaRPr lang="es-ES"/>
          </a:p>
        </p:txBody>
      </p:sp>
    </p:spTree>
    <p:extLst>
      <p:ext uri="{BB962C8B-B14F-4D97-AF65-F5344CB8AC3E}">
        <p14:creationId xmlns:p14="http://schemas.microsoft.com/office/powerpoint/2010/main" val="37523882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NPS (TASA DE RECOMENDACIÓN)</a:t>
            </a:r>
            <a:endParaRPr lang="es-ES" sz="1200" b="1" u="sng" dirty="0">
              <a:latin typeface="Trebuchet MS" panose="020B0603020202020204" pitchFamily="34" charset="0"/>
            </a:endParaRPr>
          </a:p>
        </p:txBody>
      </p:sp>
      <p:sp>
        <p:nvSpPr>
          <p:cNvPr id="11" name="18 Rectángulo"/>
          <p:cNvSpPr/>
          <p:nvPr/>
        </p:nvSpPr>
        <p:spPr>
          <a:xfrm>
            <a:off x="602416" y="1007150"/>
            <a:ext cx="6417856" cy="261610"/>
          </a:xfrm>
          <a:prstGeom prst="rect">
            <a:avLst/>
          </a:prstGeom>
        </p:spPr>
        <p:txBody>
          <a:bodyPr wrap="square">
            <a:spAutoFit/>
          </a:bodyPr>
          <a:lstStyle/>
          <a:p>
            <a:pPr algn="just"/>
            <a:r>
              <a:rPr lang="es-ES" sz="1100" dirty="0">
                <a:latin typeface="Trebuchet MS" panose="020B0603020202020204" pitchFamily="34" charset="0"/>
              </a:rPr>
              <a:t>Net Prometer Score (% Promotores (9-10) - % Detractores (0-6)) </a:t>
            </a:r>
          </a:p>
        </p:txBody>
      </p:sp>
      <p:graphicFrame>
        <p:nvGraphicFramePr>
          <p:cNvPr id="4" name="Tabla 3"/>
          <p:cNvGraphicFramePr>
            <a:graphicFrameLocks noGrp="1"/>
          </p:cNvGraphicFramePr>
          <p:nvPr>
            <p:extLst>
              <p:ext uri="{D42A27DB-BD31-4B8C-83A1-F6EECF244321}">
                <p14:modId xmlns:p14="http://schemas.microsoft.com/office/powerpoint/2010/main" val="3096230430"/>
              </p:ext>
            </p:extLst>
          </p:nvPr>
        </p:nvGraphicFramePr>
        <p:xfrm>
          <a:off x="4716016" y="1418003"/>
          <a:ext cx="4176465" cy="1095276"/>
        </p:xfrm>
        <a:graphic>
          <a:graphicData uri="http://schemas.openxmlformats.org/drawingml/2006/table">
            <a:tbl>
              <a:tblPr firstRow="1" firstCol="1">
                <a:tableStyleId>{5C22544A-7EE6-4342-B048-85BDC9FD1C3A}</a:tableStyleId>
              </a:tblPr>
              <a:tblGrid>
                <a:gridCol w="1531737">
                  <a:extLst>
                    <a:ext uri="{9D8B030D-6E8A-4147-A177-3AD203B41FA5}">
                      <a16:colId xmlns:a16="http://schemas.microsoft.com/office/drawing/2014/main" val="547336987"/>
                    </a:ext>
                  </a:extLst>
                </a:gridCol>
                <a:gridCol w="661182">
                  <a:extLst>
                    <a:ext uri="{9D8B030D-6E8A-4147-A177-3AD203B41FA5}">
                      <a16:colId xmlns:a16="http://schemas.microsoft.com/office/drawing/2014/main" val="3845286464"/>
                    </a:ext>
                  </a:extLst>
                </a:gridCol>
                <a:gridCol w="661182">
                  <a:extLst>
                    <a:ext uri="{9D8B030D-6E8A-4147-A177-3AD203B41FA5}">
                      <a16:colId xmlns:a16="http://schemas.microsoft.com/office/drawing/2014/main" val="1898516521"/>
                    </a:ext>
                  </a:extLst>
                </a:gridCol>
                <a:gridCol w="661182">
                  <a:extLst>
                    <a:ext uri="{9D8B030D-6E8A-4147-A177-3AD203B41FA5}">
                      <a16:colId xmlns:a16="http://schemas.microsoft.com/office/drawing/2014/main" val="1691058563"/>
                    </a:ext>
                  </a:extLst>
                </a:gridCol>
                <a:gridCol w="661182">
                  <a:extLst>
                    <a:ext uri="{9D8B030D-6E8A-4147-A177-3AD203B41FA5}">
                      <a16:colId xmlns:a16="http://schemas.microsoft.com/office/drawing/2014/main" val="346269161"/>
                    </a:ext>
                  </a:extLst>
                </a:gridCol>
              </a:tblGrid>
              <a:tr h="273819">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rPr>
                        <a:t>Conjunto Red</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VCM-603</a:t>
                      </a:r>
                      <a:endParaRPr lang="es-ES" sz="9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dirty="0">
                          <a:effectLst/>
                        </a:rPr>
                        <a:t>VCM-605</a:t>
                      </a:r>
                      <a:endParaRPr lang="es-ES" sz="9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s-ES" sz="900" u="none" strike="noStrike">
                          <a:effectLst/>
                        </a:rPr>
                        <a:t>URCM-152</a:t>
                      </a:r>
                      <a:endParaRPr lang="es-ES" sz="9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655312833"/>
                  </a:ext>
                </a:extLst>
              </a:tr>
              <a:tr h="273819">
                <a:tc>
                  <a:txBody>
                    <a:bodyPr/>
                    <a:lstStyle/>
                    <a:p>
                      <a:pPr algn="l" fontAlgn="ctr"/>
                      <a:r>
                        <a:rPr lang="es-ES" sz="900" u="none" strike="noStrike">
                          <a:effectLst/>
                          <a:latin typeface="Trebuchet MS" panose="020B0603020202020204" pitchFamily="34" charset="0"/>
                        </a:rPr>
                        <a:t>Promotores (9-10)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rPr>
                        <a:t>50,77%</a:t>
                      </a:r>
                      <a:endParaRPr lang="es-ES" sz="9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 sz="900" u="none" strike="noStrike">
                          <a:effectLst/>
                        </a:rPr>
                        <a:t>46,49%</a:t>
                      </a:r>
                      <a:endParaRPr lang="es-ES" sz="9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 sz="900" u="none" strike="noStrike">
                          <a:effectLst/>
                        </a:rPr>
                        <a:t>66,13%</a:t>
                      </a:r>
                      <a:endParaRPr lang="es-ES" sz="9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 sz="900" u="none" strike="noStrike">
                          <a:effectLst/>
                        </a:rPr>
                        <a:t>68,36%</a:t>
                      </a:r>
                      <a:endParaRPr lang="es-ES" sz="9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12402830"/>
                  </a:ext>
                </a:extLst>
              </a:tr>
              <a:tr h="273819">
                <a:tc>
                  <a:txBody>
                    <a:bodyPr/>
                    <a:lstStyle/>
                    <a:p>
                      <a:pPr algn="l" fontAlgn="ctr"/>
                      <a:r>
                        <a:rPr lang="es-ES" sz="900" u="none" strike="noStrike">
                          <a:effectLst/>
                          <a:latin typeface="Trebuchet MS" panose="020B0603020202020204" pitchFamily="34" charset="0"/>
                        </a:rPr>
                        <a:t>Pasivos (7-8)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rPr>
                        <a:t>33,78%</a:t>
                      </a:r>
                      <a:endParaRPr lang="es-ES" sz="9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 sz="900" u="none" strike="noStrike">
                          <a:effectLst/>
                        </a:rPr>
                        <a:t>34,05%</a:t>
                      </a:r>
                      <a:endParaRPr lang="es-ES" sz="9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 sz="900" u="none" strike="noStrike">
                          <a:effectLst/>
                        </a:rPr>
                        <a:t>27,73%</a:t>
                      </a:r>
                      <a:endParaRPr lang="es-ES" sz="9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 sz="900" u="none" strike="noStrike">
                          <a:effectLst/>
                        </a:rPr>
                        <a:t>21,49%</a:t>
                      </a:r>
                      <a:endParaRPr lang="es-ES" sz="9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22920156"/>
                  </a:ext>
                </a:extLst>
              </a:tr>
              <a:tr h="273819">
                <a:tc>
                  <a:txBody>
                    <a:bodyPr/>
                    <a:lstStyle/>
                    <a:p>
                      <a:pPr algn="l" fontAlgn="ctr"/>
                      <a:r>
                        <a:rPr lang="es-ES" sz="900" u="none" strike="noStrike" dirty="0">
                          <a:effectLst/>
                          <a:latin typeface="Trebuchet MS" panose="020B0603020202020204" pitchFamily="34" charset="0"/>
                        </a:rPr>
                        <a:t>Detractores (0-6)</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rPr>
                        <a:t>14,73%</a:t>
                      </a:r>
                      <a:endParaRPr lang="es-ES" sz="9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 sz="900" u="none" strike="noStrike">
                          <a:effectLst/>
                        </a:rPr>
                        <a:t>18,92%</a:t>
                      </a:r>
                      <a:endParaRPr lang="es-ES" sz="9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 sz="900" u="none" strike="noStrike">
                          <a:effectLst/>
                        </a:rPr>
                        <a:t>5,33%</a:t>
                      </a:r>
                      <a:endParaRPr lang="es-ES" sz="9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 sz="900" u="none" strike="noStrike" dirty="0">
                          <a:effectLst/>
                        </a:rPr>
                        <a:t>9,25%</a:t>
                      </a:r>
                      <a:endParaRPr lang="es-ES" sz="9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60976616"/>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361870339"/>
              </p:ext>
            </p:extLst>
          </p:nvPr>
        </p:nvGraphicFramePr>
        <p:xfrm>
          <a:off x="683568" y="1418003"/>
          <a:ext cx="3742504" cy="530084"/>
        </p:xfrm>
        <a:graphic>
          <a:graphicData uri="http://schemas.openxmlformats.org/drawingml/2006/table">
            <a:tbl>
              <a:tblPr firstRow="1" firstCol="1">
                <a:tableStyleId>{5C22544A-7EE6-4342-B048-85BDC9FD1C3A}</a:tableStyleId>
              </a:tblPr>
              <a:tblGrid>
                <a:gridCol w="687388">
                  <a:extLst>
                    <a:ext uri="{9D8B030D-6E8A-4147-A177-3AD203B41FA5}">
                      <a16:colId xmlns:a16="http://schemas.microsoft.com/office/drawing/2014/main" val="3739829446"/>
                    </a:ext>
                  </a:extLst>
                </a:gridCol>
                <a:gridCol w="763779">
                  <a:extLst>
                    <a:ext uri="{9D8B030D-6E8A-4147-A177-3AD203B41FA5}">
                      <a16:colId xmlns:a16="http://schemas.microsoft.com/office/drawing/2014/main" val="1542487080"/>
                    </a:ext>
                  </a:extLst>
                </a:gridCol>
                <a:gridCol w="763779">
                  <a:extLst>
                    <a:ext uri="{9D8B030D-6E8A-4147-A177-3AD203B41FA5}">
                      <a16:colId xmlns:a16="http://schemas.microsoft.com/office/drawing/2014/main" val="2634959510"/>
                    </a:ext>
                  </a:extLst>
                </a:gridCol>
                <a:gridCol w="763779">
                  <a:extLst>
                    <a:ext uri="{9D8B030D-6E8A-4147-A177-3AD203B41FA5}">
                      <a16:colId xmlns:a16="http://schemas.microsoft.com/office/drawing/2014/main" val="2391007851"/>
                    </a:ext>
                  </a:extLst>
                </a:gridCol>
                <a:gridCol w="763779">
                  <a:extLst>
                    <a:ext uri="{9D8B030D-6E8A-4147-A177-3AD203B41FA5}">
                      <a16:colId xmlns:a16="http://schemas.microsoft.com/office/drawing/2014/main" val="396864247"/>
                    </a:ext>
                  </a:extLst>
                </a:gridCol>
              </a:tblGrid>
              <a:tr h="249414">
                <a:tc>
                  <a:txBody>
                    <a:bodyPr/>
                    <a:lstStyle/>
                    <a:p>
                      <a:pPr algn="l" fontAlgn="b"/>
                      <a:endParaRPr lang="es-ES" sz="11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Conjunto Red</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VCM-603</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URCM-152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043281875"/>
                  </a:ext>
                </a:extLst>
              </a:tr>
              <a:tr h="249414">
                <a:tc>
                  <a:txBody>
                    <a:bodyPr/>
                    <a:lstStyle/>
                    <a:p>
                      <a:pPr algn="l" fontAlgn="ctr"/>
                      <a:r>
                        <a:rPr lang="es-ES" sz="900" u="none" strike="noStrike">
                          <a:effectLst/>
                          <a:latin typeface="Trebuchet MS" panose="020B0603020202020204" pitchFamily="34" charset="0"/>
                        </a:rPr>
                        <a:t>NPS año 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36,04%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27,57%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60,80%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59,10%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371830136"/>
                  </a:ext>
                </a:extLst>
              </a:tr>
            </a:tbl>
          </a:graphicData>
        </a:graphic>
      </p:graphicFrame>
      <p:graphicFrame>
        <p:nvGraphicFramePr>
          <p:cNvPr id="10" name="Gráfico 9"/>
          <p:cNvGraphicFramePr>
            <a:graphicFrameLocks/>
          </p:cNvGraphicFramePr>
          <p:nvPr>
            <p:extLst>
              <p:ext uri="{D42A27DB-BD31-4B8C-83A1-F6EECF244321}">
                <p14:modId xmlns:p14="http://schemas.microsoft.com/office/powerpoint/2010/main" val="165674766"/>
              </p:ext>
            </p:extLst>
          </p:nvPr>
        </p:nvGraphicFramePr>
        <p:xfrm>
          <a:off x="323528" y="2228166"/>
          <a:ext cx="426448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Gráfico 11"/>
          <p:cNvGraphicFramePr>
            <a:graphicFrameLocks/>
          </p:cNvGraphicFramePr>
          <p:nvPr>
            <p:extLst>
              <p:ext uri="{D42A27DB-BD31-4B8C-83A1-F6EECF244321}">
                <p14:modId xmlns:p14="http://schemas.microsoft.com/office/powerpoint/2010/main" val="2511611322"/>
              </p:ext>
            </p:extLst>
          </p:nvPr>
        </p:nvGraphicFramePr>
        <p:xfrm>
          <a:off x="4716016" y="2749156"/>
          <a:ext cx="4386808" cy="3272131"/>
        </p:xfrm>
        <a:graphic>
          <a:graphicData uri="http://schemas.openxmlformats.org/drawingml/2006/chart">
            <c:chart xmlns:c="http://schemas.openxmlformats.org/drawingml/2006/chart" xmlns:r="http://schemas.openxmlformats.org/officeDocument/2006/relationships" r:id="rId4"/>
          </a:graphicData>
        </a:graphic>
      </p:graphicFrame>
      <p:sp>
        <p:nvSpPr>
          <p:cNvPr id="13" name="18 Rectángulo"/>
          <p:cNvSpPr/>
          <p:nvPr/>
        </p:nvSpPr>
        <p:spPr>
          <a:xfrm>
            <a:off x="683568" y="5244503"/>
            <a:ext cx="3816424" cy="769441"/>
          </a:xfrm>
          <a:prstGeom prst="rect">
            <a:avLst/>
          </a:prstGeom>
        </p:spPr>
        <p:txBody>
          <a:bodyPr wrap="square">
            <a:spAutoFit/>
          </a:bodyPr>
          <a:lstStyle/>
          <a:p>
            <a:pPr algn="just"/>
            <a:r>
              <a:rPr lang="es-ES" sz="1100" dirty="0" smtClean="0">
                <a:latin typeface="Trebuchet MS" panose="020B0603020202020204" pitchFamily="34" charset="0"/>
              </a:rPr>
              <a:t>Este indicador muestra que la tasa de recomendación es mayor en las concesiones VCM-605 y URCM-152 que en la VCM-603 (que tiene un alto porcentaje de usuarios catalogados como pasivos).</a:t>
            </a:r>
            <a:endParaRPr lang="es-ES" sz="1100" dirty="0">
              <a:latin typeface="Trebuchet MS" panose="020B0603020202020204" pitchFamily="34" charset="0"/>
            </a:endParaRPr>
          </a:p>
        </p:txBody>
      </p:sp>
      <p:sp>
        <p:nvSpPr>
          <p:cNvPr id="3" name="Marcador de número de diapositiva 2"/>
          <p:cNvSpPr>
            <a:spLocks noGrp="1"/>
          </p:cNvSpPr>
          <p:nvPr>
            <p:ph type="sldNum" sz="quarter" idx="12"/>
          </p:nvPr>
        </p:nvSpPr>
        <p:spPr>
          <a:xfrm>
            <a:off x="6614864" y="6356350"/>
            <a:ext cx="2133600" cy="365125"/>
          </a:xfrm>
        </p:spPr>
        <p:txBody>
          <a:bodyPr/>
          <a:lstStyle/>
          <a:p>
            <a:fld id="{1DF55681-7E2B-463B-B7BA-C07D3E18A64C}" type="slidenum">
              <a:rPr lang="es-ES" smtClean="0"/>
              <a:t>39</a:t>
            </a:fld>
            <a:endParaRPr lang="es-ES"/>
          </a:p>
        </p:txBody>
      </p:sp>
    </p:spTree>
    <p:extLst>
      <p:ext uri="{BB962C8B-B14F-4D97-AF65-F5344CB8AC3E}">
        <p14:creationId xmlns:p14="http://schemas.microsoft.com/office/powerpoint/2010/main" val="1369037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2</a:t>
            </a:r>
            <a:r>
              <a:rPr lang="es-ES" sz="1800" dirty="0" smtClean="0">
                <a:latin typeface="Trebuchet MS" panose="020B0603020202020204" pitchFamily="34" charset="0"/>
              </a:rPr>
              <a:t>. SATISFACCIÓN DE LOS USUARIOS CON EL SERVICIO, CONCESIÓN VCM-605</a:t>
            </a:r>
            <a:endParaRPr lang="es-ES" sz="1800" dirty="0">
              <a:latin typeface="Trebuchet MS" panose="020B0603020202020204" pitchFamily="34" charset="0"/>
            </a:endParaRPr>
          </a:p>
        </p:txBody>
      </p:sp>
      <p:sp>
        <p:nvSpPr>
          <p:cNvPr id="7" name="18 Rectángulo"/>
          <p:cNvSpPr/>
          <p:nvPr/>
        </p:nvSpPr>
        <p:spPr>
          <a:xfrm>
            <a:off x="683568" y="692696"/>
            <a:ext cx="7704856" cy="577081"/>
          </a:xfrm>
          <a:prstGeom prst="rect">
            <a:avLst/>
          </a:prstGeom>
        </p:spPr>
        <p:txBody>
          <a:bodyPr wrap="square">
            <a:spAutoFit/>
          </a:bodyPr>
          <a:lstStyle/>
          <a:p>
            <a:pPr algn="just"/>
            <a:r>
              <a:rPr lang="es-ES" sz="1050" dirty="0" smtClean="0">
                <a:latin typeface="Trebuchet MS" panose="020B0603020202020204" pitchFamily="34" charset="0"/>
              </a:rPr>
              <a:t>En la siguiente tabla podemos ver la evolución de cada uno de los atributos que se valoran en las encuestas a lo largo de los años, tanto para la concesión VCM-605 como para el conjunto de la red de transporte por carretera de la Comunidad de Madrid.</a:t>
            </a:r>
            <a:endParaRPr lang="es-ES" sz="1050" dirty="0">
              <a:latin typeface="Trebuchet MS" panose="020B0603020202020204" pitchFamily="34" charset="0"/>
            </a:endParaRPr>
          </a:p>
        </p:txBody>
      </p:sp>
      <p:sp>
        <p:nvSpPr>
          <p:cNvPr id="3" name="Marcador de número de diapositiva 2"/>
          <p:cNvSpPr>
            <a:spLocks noGrp="1"/>
          </p:cNvSpPr>
          <p:nvPr>
            <p:ph type="sldNum" sz="quarter" idx="12"/>
          </p:nvPr>
        </p:nvSpPr>
        <p:spPr/>
        <p:txBody>
          <a:bodyPr/>
          <a:lstStyle/>
          <a:p>
            <a:fld id="{1DF55681-7E2B-463B-B7BA-C07D3E18A64C}" type="slidenum">
              <a:rPr lang="es-ES" smtClean="0"/>
              <a:t>4</a:t>
            </a:fld>
            <a:endParaRPr lang="es-ES"/>
          </a:p>
        </p:txBody>
      </p:sp>
      <p:pic>
        <p:nvPicPr>
          <p:cNvPr id="10" name="Imagen 9"/>
          <p:cNvPicPr>
            <a:picLocks noChangeAspect="1"/>
          </p:cNvPicPr>
          <p:nvPr/>
        </p:nvPicPr>
        <p:blipFill>
          <a:blip r:embed="rId2"/>
          <a:stretch>
            <a:fillRect/>
          </a:stretch>
        </p:blipFill>
        <p:spPr>
          <a:xfrm>
            <a:off x="599279" y="1269777"/>
            <a:ext cx="8005169" cy="5200208"/>
          </a:xfrm>
          <a:prstGeom prst="rect">
            <a:avLst/>
          </a:prstGeom>
        </p:spPr>
      </p:pic>
    </p:spTree>
    <p:extLst>
      <p:ext uri="{BB962C8B-B14F-4D97-AF65-F5344CB8AC3E}">
        <p14:creationId xmlns:p14="http://schemas.microsoft.com/office/powerpoint/2010/main" val="1676560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GRADO DE SATISFACCIÓN CON EL SERVICIO RECIBIDO</a:t>
            </a:r>
            <a:endParaRPr lang="es-ES" sz="1200" b="1" u="sng" dirty="0">
              <a:latin typeface="Trebuchet MS" panose="020B0603020202020204" pitchFamily="34" charset="0"/>
            </a:endParaRPr>
          </a:p>
        </p:txBody>
      </p:sp>
      <p:sp>
        <p:nvSpPr>
          <p:cNvPr id="13" name="18 Rectángulo"/>
          <p:cNvSpPr/>
          <p:nvPr/>
        </p:nvSpPr>
        <p:spPr>
          <a:xfrm>
            <a:off x="629872" y="2780928"/>
            <a:ext cx="7758552" cy="938719"/>
          </a:xfrm>
          <a:prstGeom prst="rect">
            <a:avLst/>
          </a:prstGeom>
        </p:spPr>
        <p:txBody>
          <a:bodyPr wrap="square">
            <a:spAutoFit/>
          </a:bodyPr>
          <a:lstStyle/>
          <a:p>
            <a:pPr algn="just"/>
            <a:r>
              <a:rPr lang="es-ES" sz="1100" dirty="0" smtClean="0">
                <a:latin typeface="Trebuchet MS" panose="020B0603020202020204" pitchFamily="34" charset="0"/>
              </a:rPr>
              <a:t>Este indicador muestra que para el conjunto de usuarios, están satisfechos con el servicio (</a:t>
            </a:r>
            <a:r>
              <a:rPr lang="es-ES" sz="1100" dirty="0">
                <a:latin typeface="Trebuchet MS" panose="020B0603020202020204" pitchFamily="34" charset="0"/>
              </a:rPr>
              <a:t>muy satisfechos + bastante </a:t>
            </a:r>
            <a:r>
              <a:rPr lang="es-ES" sz="1100" dirty="0" smtClean="0">
                <a:latin typeface="Trebuchet MS" panose="020B0603020202020204" pitchFamily="34" charset="0"/>
              </a:rPr>
              <a:t>satisfechos) </a:t>
            </a:r>
          </a:p>
          <a:p>
            <a:pPr marL="171450" indent="-171450" algn="just">
              <a:buFont typeface="Arial" panose="020B0604020202020204" pitchFamily="34" charset="0"/>
              <a:buChar char="•"/>
            </a:pPr>
            <a:r>
              <a:rPr lang="es-ES" sz="1100" dirty="0" smtClean="0">
                <a:latin typeface="Trebuchet MS" panose="020B0603020202020204" pitchFamily="34" charset="0"/>
              </a:rPr>
              <a:t>En la concesión VCM-605: 89,6%.</a:t>
            </a:r>
          </a:p>
          <a:p>
            <a:pPr marL="171450" indent="-171450" algn="just">
              <a:buFont typeface="Arial" panose="020B0604020202020204" pitchFamily="34" charset="0"/>
              <a:buChar char="•"/>
            </a:pPr>
            <a:r>
              <a:rPr lang="es-ES" sz="1100" dirty="0" smtClean="0">
                <a:latin typeface="Trebuchet MS" panose="020B0603020202020204" pitchFamily="34" charset="0"/>
              </a:rPr>
              <a:t>En la concesión URCM-152: 85,58%.</a:t>
            </a:r>
          </a:p>
          <a:p>
            <a:pPr marL="171450" indent="-171450" algn="just">
              <a:buFont typeface="Arial" panose="020B0604020202020204" pitchFamily="34" charset="0"/>
              <a:buChar char="•"/>
            </a:pPr>
            <a:r>
              <a:rPr lang="es-ES" sz="1100" dirty="0" smtClean="0">
                <a:latin typeface="Trebuchet MS" panose="020B0603020202020204" pitchFamily="34" charset="0"/>
              </a:rPr>
              <a:t>En la concesión VCM-603: 84,06%.</a:t>
            </a:r>
            <a:endParaRPr lang="es-ES" sz="1100"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385669744"/>
              </p:ext>
            </p:extLst>
          </p:nvPr>
        </p:nvGraphicFramePr>
        <p:xfrm>
          <a:off x="755576" y="1196754"/>
          <a:ext cx="5112570" cy="1368150"/>
        </p:xfrm>
        <a:graphic>
          <a:graphicData uri="http://schemas.openxmlformats.org/drawingml/2006/table">
            <a:tbl>
              <a:tblPr firstRow="1" firstCol="1">
                <a:tableStyleId>{5C22544A-7EE6-4342-B048-85BDC9FD1C3A}</a:tableStyleId>
              </a:tblPr>
              <a:tblGrid>
                <a:gridCol w="1875058">
                  <a:extLst>
                    <a:ext uri="{9D8B030D-6E8A-4147-A177-3AD203B41FA5}">
                      <a16:colId xmlns:a16="http://schemas.microsoft.com/office/drawing/2014/main" val="3117206636"/>
                    </a:ext>
                  </a:extLst>
                </a:gridCol>
                <a:gridCol w="809378">
                  <a:extLst>
                    <a:ext uri="{9D8B030D-6E8A-4147-A177-3AD203B41FA5}">
                      <a16:colId xmlns:a16="http://schemas.microsoft.com/office/drawing/2014/main" val="3222485382"/>
                    </a:ext>
                  </a:extLst>
                </a:gridCol>
                <a:gridCol w="809378">
                  <a:extLst>
                    <a:ext uri="{9D8B030D-6E8A-4147-A177-3AD203B41FA5}">
                      <a16:colId xmlns:a16="http://schemas.microsoft.com/office/drawing/2014/main" val="3011413132"/>
                    </a:ext>
                  </a:extLst>
                </a:gridCol>
                <a:gridCol w="809378">
                  <a:extLst>
                    <a:ext uri="{9D8B030D-6E8A-4147-A177-3AD203B41FA5}">
                      <a16:colId xmlns:a16="http://schemas.microsoft.com/office/drawing/2014/main" val="4041528185"/>
                    </a:ext>
                  </a:extLst>
                </a:gridCol>
                <a:gridCol w="809378">
                  <a:extLst>
                    <a:ext uri="{9D8B030D-6E8A-4147-A177-3AD203B41FA5}">
                      <a16:colId xmlns:a16="http://schemas.microsoft.com/office/drawing/2014/main" val="1574669324"/>
                    </a:ext>
                  </a:extLst>
                </a:gridCol>
              </a:tblGrid>
              <a:tr h="228025">
                <a:tc>
                  <a:txBody>
                    <a:bodyPr/>
                    <a:lstStyle/>
                    <a:p>
                      <a:pPr algn="l" fontAlgn="ctr"/>
                      <a:r>
                        <a:rPr lang="es-ES" sz="900" u="none" strike="noStrike">
                          <a:effectLst/>
                          <a:latin typeface="Trebuchet MS" panose="020B0603020202020204" pitchFamily="34" charset="0"/>
                        </a:rPr>
                        <a:t>Satisfacción del servicio año 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Conjunto Red</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URCM-152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053126427"/>
                  </a:ext>
                </a:extLst>
              </a:tr>
              <a:tr h="228025">
                <a:tc>
                  <a:txBody>
                    <a:bodyPr/>
                    <a:lstStyle/>
                    <a:p>
                      <a:pPr algn="l" fontAlgn="ctr"/>
                      <a:r>
                        <a:rPr lang="es-ES" sz="900" u="none" strike="noStrike">
                          <a:effectLst/>
                          <a:latin typeface="Trebuchet MS" panose="020B0603020202020204" pitchFamily="34" charset="0"/>
                        </a:rPr>
                        <a:t>Muy Satisfecho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32,55%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28,65%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34,13%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43,84%</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182377734"/>
                  </a:ext>
                </a:extLst>
              </a:tr>
              <a:tr h="228025">
                <a:tc>
                  <a:txBody>
                    <a:bodyPr/>
                    <a:lstStyle/>
                    <a:p>
                      <a:pPr algn="l" fontAlgn="ctr"/>
                      <a:r>
                        <a:rPr lang="es-ES" sz="900" u="none" strike="noStrike">
                          <a:effectLst/>
                          <a:latin typeface="Trebuchet MS" panose="020B0603020202020204" pitchFamily="34" charset="0"/>
                        </a:rPr>
                        <a:t>Bastante Satisfecho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50,34%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55,41%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55,47%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41,74%</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512308638"/>
                  </a:ext>
                </a:extLst>
              </a:tr>
              <a:tr h="228025">
                <a:tc>
                  <a:txBody>
                    <a:bodyPr/>
                    <a:lstStyle/>
                    <a:p>
                      <a:pPr algn="l" fontAlgn="ctr"/>
                      <a:r>
                        <a:rPr lang="es-ES" sz="900" u="none" strike="noStrike">
                          <a:effectLst/>
                          <a:latin typeface="Trebuchet MS" panose="020B0603020202020204" pitchFamily="34" charset="0"/>
                        </a:rPr>
                        <a:t>Ni Satisfecho ni insatisfecho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12,33%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11,62%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8,27%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13,51%</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935177547"/>
                  </a:ext>
                </a:extLst>
              </a:tr>
              <a:tr h="228025">
                <a:tc>
                  <a:txBody>
                    <a:bodyPr/>
                    <a:lstStyle/>
                    <a:p>
                      <a:pPr algn="l" fontAlgn="ctr"/>
                      <a:r>
                        <a:rPr lang="es-ES" sz="900" u="none" strike="noStrike">
                          <a:effectLst/>
                          <a:latin typeface="Trebuchet MS" panose="020B0603020202020204" pitchFamily="34" charset="0"/>
                        </a:rPr>
                        <a:t>Bastante insastifecho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0,80%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0,60%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788523136"/>
                  </a:ext>
                </a:extLst>
              </a:tr>
              <a:tr h="228025">
                <a:tc>
                  <a:txBody>
                    <a:bodyPr/>
                    <a:lstStyle/>
                    <a:p>
                      <a:pPr algn="l" fontAlgn="ctr"/>
                      <a:r>
                        <a:rPr lang="es-ES" sz="900" u="none" strike="noStrike">
                          <a:effectLst/>
                          <a:latin typeface="Trebuchet MS" panose="020B0603020202020204" pitchFamily="34" charset="0"/>
                        </a:rPr>
                        <a:t>Muy insatisfecho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dirty="0">
                          <a:effectLst/>
                          <a:latin typeface="Trebuchet MS" panose="020B0603020202020204" pitchFamily="34" charset="0"/>
                        </a:rPr>
                        <a:t>1,42%</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1,62%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1,07%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0,30%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147600737"/>
                  </a:ext>
                </a:extLst>
              </a:tr>
            </a:tbl>
          </a:graphicData>
        </a:graphic>
      </p:graphicFrame>
      <p:graphicFrame>
        <p:nvGraphicFramePr>
          <p:cNvPr id="14" name="Gráfico 13"/>
          <p:cNvGraphicFramePr>
            <a:graphicFrameLocks/>
          </p:cNvGraphicFramePr>
          <p:nvPr>
            <p:extLst>
              <p:ext uri="{D42A27DB-BD31-4B8C-83A1-F6EECF244321}">
                <p14:modId xmlns:p14="http://schemas.microsoft.com/office/powerpoint/2010/main" val="2248311000"/>
              </p:ext>
            </p:extLst>
          </p:nvPr>
        </p:nvGraphicFramePr>
        <p:xfrm>
          <a:off x="908748" y="3706427"/>
          <a:ext cx="7056784"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número de diapositiva 3"/>
          <p:cNvSpPr>
            <a:spLocks noGrp="1"/>
          </p:cNvSpPr>
          <p:nvPr>
            <p:ph type="sldNum" sz="quarter" idx="12"/>
          </p:nvPr>
        </p:nvSpPr>
        <p:spPr/>
        <p:txBody>
          <a:bodyPr/>
          <a:lstStyle/>
          <a:p>
            <a:fld id="{1DF55681-7E2B-463B-B7BA-C07D3E18A64C}" type="slidenum">
              <a:rPr lang="es-ES" smtClean="0"/>
              <a:t>40</a:t>
            </a:fld>
            <a:endParaRPr lang="es-ES"/>
          </a:p>
        </p:txBody>
      </p:sp>
    </p:spTree>
    <p:extLst>
      <p:ext uri="{BB962C8B-B14F-4D97-AF65-F5344CB8AC3E}">
        <p14:creationId xmlns:p14="http://schemas.microsoft.com/office/powerpoint/2010/main" val="7499143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a:t>
            </a:r>
            <a:endParaRPr lang="es-ES" sz="1800" dirty="0">
              <a:latin typeface="Trebuchet MS" panose="020B0603020202020204" pitchFamily="34" charset="0"/>
            </a:endParaRPr>
          </a:p>
        </p:txBody>
      </p:sp>
      <p:sp>
        <p:nvSpPr>
          <p:cNvPr id="7" name="18 Rectángulo"/>
          <p:cNvSpPr/>
          <p:nvPr/>
        </p:nvSpPr>
        <p:spPr>
          <a:xfrm>
            <a:off x="611560" y="789672"/>
            <a:ext cx="7704856" cy="261610"/>
          </a:xfrm>
          <a:prstGeom prst="rect">
            <a:avLst/>
          </a:prstGeom>
        </p:spPr>
        <p:txBody>
          <a:bodyPr wrap="square">
            <a:spAutoFit/>
          </a:bodyPr>
          <a:lstStyle/>
          <a:p>
            <a:pPr algn="just"/>
            <a:r>
              <a:rPr lang="es-ES" sz="1100" b="1" u="sng" dirty="0" smtClean="0">
                <a:latin typeface="Trebuchet MS" panose="020B0603020202020204" pitchFamily="34" charset="0"/>
              </a:rPr>
              <a:t>VALORACIÓN POR DIMENSIONES DEL SERVICIO</a:t>
            </a:r>
            <a:endParaRPr lang="es-ES" sz="1100" b="1" u="sng" dirty="0">
              <a:latin typeface="Trebuchet MS" panose="020B0603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4084065595"/>
              </p:ext>
            </p:extLst>
          </p:nvPr>
        </p:nvGraphicFramePr>
        <p:xfrm>
          <a:off x="755576" y="1124744"/>
          <a:ext cx="5688632" cy="1512168"/>
        </p:xfrm>
        <a:graphic>
          <a:graphicData uri="http://schemas.openxmlformats.org/drawingml/2006/table">
            <a:tbl>
              <a:tblPr firstRow="1" firstCol="1">
                <a:tableStyleId>{5C22544A-7EE6-4342-B048-85BDC9FD1C3A}</a:tableStyleId>
              </a:tblPr>
              <a:tblGrid>
                <a:gridCol w="1499730">
                  <a:extLst>
                    <a:ext uri="{9D8B030D-6E8A-4147-A177-3AD203B41FA5}">
                      <a16:colId xmlns:a16="http://schemas.microsoft.com/office/drawing/2014/main" val="630184488"/>
                    </a:ext>
                  </a:extLst>
                </a:gridCol>
                <a:gridCol w="1086011">
                  <a:extLst>
                    <a:ext uri="{9D8B030D-6E8A-4147-A177-3AD203B41FA5}">
                      <a16:colId xmlns:a16="http://schemas.microsoft.com/office/drawing/2014/main" val="2243850450"/>
                    </a:ext>
                  </a:extLst>
                </a:gridCol>
                <a:gridCol w="1034297">
                  <a:extLst>
                    <a:ext uri="{9D8B030D-6E8A-4147-A177-3AD203B41FA5}">
                      <a16:colId xmlns:a16="http://schemas.microsoft.com/office/drawing/2014/main" val="1646364136"/>
                    </a:ext>
                  </a:extLst>
                </a:gridCol>
                <a:gridCol w="1034297">
                  <a:extLst>
                    <a:ext uri="{9D8B030D-6E8A-4147-A177-3AD203B41FA5}">
                      <a16:colId xmlns:a16="http://schemas.microsoft.com/office/drawing/2014/main" val="2836214056"/>
                    </a:ext>
                  </a:extLst>
                </a:gridCol>
                <a:gridCol w="1034297">
                  <a:extLst>
                    <a:ext uri="{9D8B030D-6E8A-4147-A177-3AD203B41FA5}">
                      <a16:colId xmlns:a16="http://schemas.microsoft.com/office/drawing/2014/main" val="3512278643"/>
                    </a:ext>
                  </a:extLst>
                </a:gridCol>
              </a:tblGrid>
              <a:tr h="189021">
                <a:tc>
                  <a:txBody>
                    <a:bodyPr/>
                    <a:lstStyle/>
                    <a:p>
                      <a:pPr algn="l" fontAlgn="b"/>
                      <a:r>
                        <a:rPr lang="es-ES" sz="900" u="none" strike="noStrike">
                          <a:effectLst/>
                          <a:latin typeface="Trebuchet MS" panose="020B0603020202020204" pitchFamily="34" charset="0"/>
                        </a:rPr>
                        <a:t>Año 2020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Conjunto Red</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URCM-152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583235013"/>
                  </a:ext>
                </a:extLst>
              </a:tr>
              <a:tr h="189021">
                <a:tc>
                  <a:txBody>
                    <a:bodyPr/>
                    <a:lstStyle/>
                    <a:p>
                      <a:pPr algn="l" fontAlgn="b"/>
                      <a:r>
                        <a:rPr lang="es-ES" sz="900" u="none" strike="noStrike">
                          <a:effectLst/>
                          <a:latin typeface="Trebuchet MS" panose="020B0603020202020204" pitchFamily="34" charset="0"/>
                        </a:rPr>
                        <a:t>Seguridad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8,51</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8,67</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662042808"/>
                  </a:ext>
                </a:extLst>
              </a:tr>
              <a:tr h="189021">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8,66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8,82</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485219354"/>
                  </a:ext>
                </a:extLst>
              </a:tr>
              <a:tr h="189021">
                <a:tc>
                  <a:txBody>
                    <a:bodyPr/>
                    <a:lstStyle/>
                    <a:p>
                      <a:pPr algn="l" fontAlgn="b"/>
                      <a:r>
                        <a:rPr lang="es-ES" sz="900" u="none" strike="noStrike" dirty="0">
                          <a:effectLst/>
                          <a:latin typeface="Trebuchet MS" panose="020B0603020202020204" pitchFamily="34" charset="0"/>
                        </a:rPr>
                        <a:t>Confort</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8,18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8,35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8,59</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692548598"/>
                  </a:ext>
                </a:extLst>
              </a:tr>
              <a:tr h="189021">
                <a:tc>
                  <a:txBody>
                    <a:bodyPr/>
                    <a:lstStyle/>
                    <a:p>
                      <a:pPr algn="l" fontAlgn="b"/>
                      <a:r>
                        <a:rPr lang="es-ES" sz="900" u="none" strike="noStrike" dirty="0">
                          <a:effectLst/>
                          <a:latin typeface="Trebuchet MS" panose="020B0603020202020204" pitchFamily="34" charset="0"/>
                        </a:rPr>
                        <a:t>Información</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7,39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7,58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7,62</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06984334"/>
                  </a:ext>
                </a:extLst>
              </a:tr>
              <a:tr h="189021">
                <a:tc>
                  <a:txBody>
                    <a:bodyPr/>
                    <a:lstStyle/>
                    <a:p>
                      <a:pPr algn="l" fontAlgn="b"/>
                      <a:r>
                        <a:rPr lang="es-ES" sz="900" u="none" strike="noStrike">
                          <a:effectLst/>
                          <a:latin typeface="Trebuchet MS" panose="020B0603020202020204" pitchFamily="34" charset="0"/>
                        </a:rPr>
                        <a:t>Servicio ofertado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7,76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7,75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410487868"/>
                  </a:ext>
                </a:extLst>
              </a:tr>
              <a:tr h="189021">
                <a:tc>
                  <a:txBody>
                    <a:bodyPr/>
                    <a:lstStyle/>
                    <a:p>
                      <a:pPr algn="l" fontAlgn="b"/>
                      <a:r>
                        <a:rPr lang="es-ES" sz="900" u="none" strike="noStrike">
                          <a:effectLst/>
                          <a:latin typeface="Trebuchet MS" panose="020B0603020202020204" pitchFamily="34" charset="0"/>
                        </a:rPr>
                        <a:t>Infraestructura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7,94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7,97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8,16</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723650960"/>
                  </a:ext>
                </a:extLst>
              </a:tr>
              <a:tr h="189021">
                <a:tc>
                  <a:txBody>
                    <a:bodyPr/>
                    <a:lstStyle/>
                    <a:p>
                      <a:pPr algn="l" fontAlgn="b"/>
                      <a:r>
                        <a:rPr lang="es-ES" sz="900" u="none" strike="noStrike" dirty="0">
                          <a:effectLst/>
                          <a:latin typeface="Trebuchet MS" panose="020B0603020202020204" pitchFamily="34" charset="0"/>
                        </a:rPr>
                        <a:t>Medio Ambiente</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7,73</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7,75</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7,96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8,19</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261322225"/>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3108839117"/>
              </p:ext>
            </p:extLst>
          </p:nvPr>
        </p:nvGraphicFramePr>
        <p:xfrm>
          <a:off x="731598" y="2780928"/>
          <a:ext cx="7464779" cy="3199072"/>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41</a:t>
            </a:fld>
            <a:endParaRPr lang="es-ES"/>
          </a:p>
        </p:txBody>
      </p:sp>
    </p:spTree>
    <p:extLst>
      <p:ext uri="{BB962C8B-B14F-4D97-AF65-F5344CB8AC3E}">
        <p14:creationId xmlns:p14="http://schemas.microsoft.com/office/powerpoint/2010/main" val="27177886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EVOLUCIÓN DE LA SATISFACCIÓN RESPECTO AL AÑO ANTERIOR</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968505088"/>
              </p:ext>
            </p:extLst>
          </p:nvPr>
        </p:nvGraphicFramePr>
        <p:xfrm>
          <a:off x="786447" y="1230025"/>
          <a:ext cx="5153705" cy="1215840"/>
        </p:xfrm>
        <a:graphic>
          <a:graphicData uri="http://schemas.openxmlformats.org/drawingml/2006/table">
            <a:tbl>
              <a:tblPr firstRow="1" firstCol="1">
                <a:tableStyleId>{5C22544A-7EE6-4342-B048-85BDC9FD1C3A}</a:tableStyleId>
              </a:tblPr>
              <a:tblGrid>
                <a:gridCol w="1202133">
                  <a:extLst>
                    <a:ext uri="{9D8B030D-6E8A-4147-A177-3AD203B41FA5}">
                      <a16:colId xmlns:a16="http://schemas.microsoft.com/office/drawing/2014/main" val="3825105801"/>
                    </a:ext>
                  </a:extLst>
                </a:gridCol>
                <a:gridCol w="927236">
                  <a:extLst>
                    <a:ext uri="{9D8B030D-6E8A-4147-A177-3AD203B41FA5}">
                      <a16:colId xmlns:a16="http://schemas.microsoft.com/office/drawing/2014/main" val="4039958177"/>
                    </a:ext>
                  </a:extLst>
                </a:gridCol>
                <a:gridCol w="1048550">
                  <a:extLst>
                    <a:ext uri="{9D8B030D-6E8A-4147-A177-3AD203B41FA5}">
                      <a16:colId xmlns:a16="http://schemas.microsoft.com/office/drawing/2014/main" val="547247133"/>
                    </a:ext>
                  </a:extLst>
                </a:gridCol>
                <a:gridCol w="987893">
                  <a:extLst>
                    <a:ext uri="{9D8B030D-6E8A-4147-A177-3AD203B41FA5}">
                      <a16:colId xmlns:a16="http://schemas.microsoft.com/office/drawing/2014/main" val="1019901686"/>
                    </a:ext>
                  </a:extLst>
                </a:gridCol>
                <a:gridCol w="987893">
                  <a:extLst>
                    <a:ext uri="{9D8B030D-6E8A-4147-A177-3AD203B41FA5}">
                      <a16:colId xmlns:a16="http://schemas.microsoft.com/office/drawing/2014/main" val="1807605018"/>
                    </a:ext>
                  </a:extLst>
                </a:gridCol>
              </a:tblGrid>
              <a:tr h="243168">
                <a:tc>
                  <a:txBody>
                    <a:bodyPr/>
                    <a:lstStyle/>
                    <a:p>
                      <a:pPr algn="l" fontAlgn="ctr"/>
                      <a:r>
                        <a:rPr lang="es-ES" sz="900" u="none" strike="noStrike">
                          <a:effectLst/>
                          <a:latin typeface="Trebuchet MS" panose="020B0603020202020204" pitchFamily="34" charset="0"/>
                        </a:rPr>
                        <a:t>Evolución último año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Conjunto Red</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URCM-152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363207405"/>
                  </a:ext>
                </a:extLst>
              </a:tr>
              <a:tr h="243168">
                <a:tc>
                  <a:txBody>
                    <a:bodyPr/>
                    <a:lstStyle/>
                    <a:p>
                      <a:pPr algn="l" fontAlgn="ctr"/>
                      <a:r>
                        <a:rPr lang="es-ES" sz="900" u="none" strike="noStrike" dirty="0">
                          <a:effectLst/>
                          <a:latin typeface="Trebuchet MS" panose="020B0603020202020204" pitchFamily="34" charset="0"/>
                        </a:rPr>
                        <a:t>Ha mejorado</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24,90%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28,10%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21,10%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25,70%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486099337"/>
                  </a:ext>
                </a:extLst>
              </a:tr>
              <a:tr h="243168">
                <a:tc>
                  <a:txBody>
                    <a:bodyPr/>
                    <a:lstStyle/>
                    <a:p>
                      <a:pPr algn="l" fontAlgn="ctr"/>
                      <a:r>
                        <a:rPr lang="es-ES" sz="900" u="none" strike="noStrike">
                          <a:effectLst/>
                          <a:latin typeface="Trebuchet MS" panose="020B0603020202020204" pitchFamily="34" charset="0"/>
                        </a:rPr>
                        <a:t>Sigue igual</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61,90%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59,50%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66,40%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61,20%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050516186"/>
                  </a:ext>
                </a:extLst>
              </a:tr>
              <a:tr h="243168">
                <a:tc>
                  <a:txBody>
                    <a:bodyPr/>
                    <a:lstStyle/>
                    <a:p>
                      <a:pPr algn="l" fontAlgn="ctr"/>
                      <a:r>
                        <a:rPr lang="es-ES" sz="900" u="none" strike="noStrike">
                          <a:effectLst/>
                          <a:latin typeface="Trebuchet MS" panose="020B0603020202020204" pitchFamily="34" charset="0"/>
                        </a:rPr>
                        <a:t>Ha empeorado</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5,80%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3,60%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500552801"/>
                  </a:ext>
                </a:extLst>
              </a:tr>
              <a:tr h="243168">
                <a:tc>
                  <a:txBody>
                    <a:bodyPr/>
                    <a:lstStyle/>
                    <a:p>
                      <a:pPr algn="l" fontAlgn="ctr"/>
                      <a:r>
                        <a:rPr lang="es-ES" sz="900" u="none" strike="noStrike">
                          <a:effectLst/>
                          <a:latin typeface="Trebuchet MS" panose="020B0603020202020204" pitchFamily="34" charset="0"/>
                        </a:rPr>
                        <a:t>Ns/Nc</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9,10%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9,60%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523277929"/>
                  </a:ext>
                </a:extLst>
              </a:tr>
            </a:tbl>
          </a:graphicData>
        </a:graphic>
      </p:graphicFrame>
      <p:graphicFrame>
        <p:nvGraphicFramePr>
          <p:cNvPr id="9" name="Gráfico 8"/>
          <p:cNvGraphicFramePr>
            <a:graphicFrameLocks/>
          </p:cNvGraphicFramePr>
          <p:nvPr>
            <p:extLst>
              <p:ext uri="{D42A27DB-BD31-4B8C-83A1-F6EECF244321}">
                <p14:modId xmlns:p14="http://schemas.microsoft.com/office/powerpoint/2010/main" val="670354285"/>
              </p:ext>
            </p:extLst>
          </p:nvPr>
        </p:nvGraphicFramePr>
        <p:xfrm>
          <a:off x="1187624" y="2780928"/>
          <a:ext cx="5917264"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número de diapositiva 3"/>
          <p:cNvSpPr>
            <a:spLocks noGrp="1"/>
          </p:cNvSpPr>
          <p:nvPr>
            <p:ph type="sldNum" sz="quarter" idx="12"/>
          </p:nvPr>
        </p:nvSpPr>
        <p:spPr/>
        <p:txBody>
          <a:bodyPr/>
          <a:lstStyle/>
          <a:p>
            <a:fld id="{1DF55681-7E2B-463B-B7BA-C07D3E18A64C}" type="slidenum">
              <a:rPr lang="es-ES" smtClean="0"/>
              <a:t>42</a:t>
            </a:fld>
            <a:endParaRPr lang="es-ES"/>
          </a:p>
        </p:txBody>
      </p:sp>
    </p:spTree>
    <p:extLst>
      <p:ext uri="{BB962C8B-B14F-4D97-AF65-F5344CB8AC3E}">
        <p14:creationId xmlns:p14="http://schemas.microsoft.com/office/powerpoint/2010/main" val="9675976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a:t>
            </a:r>
            <a:endParaRPr lang="es-ES" sz="1800" dirty="0">
              <a:latin typeface="Trebuchet MS" panose="020B0603020202020204" pitchFamily="34" charset="0"/>
            </a:endParaRPr>
          </a:p>
        </p:txBody>
      </p:sp>
      <p:sp>
        <p:nvSpPr>
          <p:cNvPr id="7" name="18 Rectángulo"/>
          <p:cNvSpPr/>
          <p:nvPr/>
        </p:nvSpPr>
        <p:spPr>
          <a:xfrm>
            <a:off x="611560" y="764704"/>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TIPIFICACIÓN DEL  PERFIL LOS USUARIOS</a:t>
            </a:r>
            <a:endParaRPr lang="es-ES" sz="1200" b="1" u="sng" dirty="0">
              <a:latin typeface="Trebuchet MS" panose="020B0603020202020204" pitchFamily="34" charset="0"/>
            </a:endParaRPr>
          </a:p>
        </p:txBody>
      </p:sp>
      <p:sp>
        <p:nvSpPr>
          <p:cNvPr id="6" name="18 Rectángulo"/>
          <p:cNvSpPr/>
          <p:nvPr/>
        </p:nvSpPr>
        <p:spPr>
          <a:xfrm>
            <a:off x="611560" y="1112018"/>
            <a:ext cx="7704856" cy="261610"/>
          </a:xfrm>
          <a:prstGeom prst="rect">
            <a:avLst/>
          </a:prstGeom>
        </p:spPr>
        <p:txBody>
          <a:bodyPr wrap="square">
            <a:spAutoFit/>
          </a:bodyPr>
          <a:lstStyle/>
          <a:p>
            <a:pPr algn="just"/>
            <a:r>
              <a:rPr lang="es-ES" sz="1100" b="1" u="sng" dirty="0" smtClean="0">
                <a:latin typeface="Trebuchet MS" panose="020B0603020202020204" pitchFamily="34" charset="0"/>
              </a:rPr>
              <a:t>LEALTAD DE LOS USUARIOS</a:t>
            </a:r>
            <a:endParaRPr lang="es-ES" sz="1100" b="1" u="sng" dirty="0">
              <a:latin typeface="Trebuchet MS" panose="020B0603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384728056"/>
              </p:ext>
            </p:extLst>
          </p:nvPr>
        </p:nvGraphicFramePr>
        <p:xfrm>
          <a:off x="737300" y="1479232"/>
          <a:ext cx="3834700" cy="1157680"/>
        </p:xfrm>
        <a:graphic>
          <a:graphicData uri="http://schemas.openxmlformats.org/drawingml/2006/table">
            <a:tbl>
              <a:tblPr firstRow="1" firstCol="1">
                <a:tableStyleId>{5C22544A-7EE6-4342-B048-85BDC9FD1C3A}</a:tableStyleId>
              </a:tblPr>
              <a:tblGrid>
                <a:gridCol w="1357540">
                  <a:extLst>
                    <a:ext uri="{9D8B030D-6E8A-4147-A177-3AD203B41FA5}">
                      <a16:colId xmlns:a16="http://schemas.microsoft.com/office/drawing/2014/main" val="3771703033"/>
                    </a:ext>
                  </a:extLst>
                </a:gridCol>
                <a:gridCol w="755744">
                  <a:extLst>
                    <a:ext uri="{9D8B030D-6E8A-4147-A177-3AD203B41FA5}">
                      <a16:colId xmlns:a16="http://schemas.microsoft.com/office/drawing/2014/main" val="178671362"/>
                    </a:ext>
                  </a:extLst>
                </a:gridCol>
                <a:gridCol w="545815">
                  <a:extLst>
                    <a:ext uri="{9D8B030D-6E8A-4147-A177-3AD203B41FA5}">
                      <a16:colId xmlns:a16="http://schemas.microsoft.com/office/drawing/2014/main" val="1299907034"/>
                    </a:ext>
                  </a:extLst>
                </a:gridCol>
                <a:gridCol w="545815">
                  <a:extLst>
                    <a:ext uri="{9D8B030D-6E8A-4147-A177-3AD203B41FA5}">
                      <a16:colId xmlns:a16="http://schemas.microsoft.com/office/drawing/2014/main" val="2402840176"/>
                    </a:ext>
                  </a:extLst>
                </a:gridCol>
                <a:gridCol w="629786">
                  <a:extLst>
                    <a:ext uri="{9D8B030D-6E8A-4147-A177-3AD203B41FA5}">
                      <a16:colId xmlns:a16="http://schemas.microsoft.com/office/drawing/2014/main" val="1480210982"/>
                    </a:ext>
                  </a:extLst>
                </a:gridCol>
              </a:tblGrid>
              <a:tr h="231536">
                <a:tc>
                  <a:txBody>
                    <a:bodyPr/>
                    <a:lstStyle/>
                    <a:p>
                      <a:pPr algn="l" fontAlgn="b"/>
                      <a:r>
                        <a:rPr lang="es-ES" sz="900" u="none" strike="noStrike">
                          <a:effectLst/>
                          <a:latin typeface="Trebuchet MS" panose="020B0603020202020204" pitchFamily="34" charset="0"/>
                        </a:rPr>
                        <a:t>Año 2020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Conjunto Red</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URCM-152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521784046"/>
                  </a:ext>
                </a:extLst>
              </a:tr>
              <a:tr h="231536">
                <a:tc>
                  <a:txBody>
                    <a:bodyPr/>
                    <a:lstStyle/>
                    <a:p>
                      <a:pPr algn="l" fontAlgn="b"/>
                      <a:r>
                        <a:rPr lang="es-ES" sz="900" u="none" strike="noStrike">
                          <a:effectLst/>
                          <a:latin typeface="Trebuchet MS" panose="020B0603020202020204" pitchFamily="34" charset="0"/>
                        </a:rPr>
                        <a:t>Leales actuales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63,60%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54,59%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73,73%</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374386372"/>
                  </a:ext>
                </a:extLst>
              </a:tr>
              <a:tr h="231536">
                <a:tc>
                  <a:txBody>
                    <a:bodyPr/>
                    <a:lstStyle/>
                    <a:p>
                      <a:pPr algn="l" fontAlgn="b"/>
                      <a:r>
                        <a:rPr lang="es-ES" sz="900" u="none" strike="noStrike">
                          <a:effectLst/>
                          <a:latin typeface="Trebuchet MS" panose="020B0603020202020204" pitchFamily="34" charset="0"/>
                        </a:rPr>
                        <a:t>Leales potenciales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16,93%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23,24%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13,07%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9,85%</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115764539"/>
                  </a:ext>
                </a:extLst>
              </a:tr>
              <a:tr h="231536">
                <a:tc>
                  <a:txBody>
                    <a:bodyPr/>
                    <a:lstStyle/>
                    <a:p>
                      <a:pPr algn="l" fontAlgn="b"/>
                      <a:r>
                        <a:rPr lang="es-ES" sz="900" u="none" strike="noStrike">
                          <a:effectLst/>
                          <a:latin typeface="Trebuchet MS" panose="020B0603020202020204" pitchFamily="34" charset="0"/>
                        </a:rPr>
                        <a:t>Indecisos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17,60%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17,57%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11,73%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15,22%</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649480661"/>
                  </a:ext>
                </a:extLst>
              </a:tr>
              <a:tr h="231536">
                <a:tc>
                  <a:txBody>
                    <a:bodyPr/>
                    <a:lstStyle/>
                    <a:p>
                      <a:pPr algn="l" fontAlgn="b"/>
                      <a:r>
                        <a:rPr lang="es-ES" sz="900" u="none" strike="noStrike">
                          <a:effectLst/>
                          <a:latin typeface="Trebuchet MS" panose="020B0603020202020204" pitchFamily="34" charset="0"/>
                        </a:rPr>
                        <a:t>Cautivos desleales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1,29%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4,59%</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0,30%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924770023"/>
                  </a:ext>
                </a:extLst>
              </a:tr>
            </a:tbl>
          </a:graphicData>
        </a:graphic>
      </p:graphicFrame>
      <p:graphicFrame>
        <p:nvGraphicFramePr>
          <p:cNvPr id="10" name="Gráfico 9"/>
          <p:cNvGraphicFramePr>
            <a:graphicFrameLocks/>
          </p:cNvGraphicFramePr>
          <p:nvPr>
            <p:extLst>
              <p:ext uri="{D42A27DB-BD31-4B8C-83A1-F6EECF244321}">
                <p14:modId xmlns:p14="http://schemas.microsoft.com/office/powerpoint/2010/main" val="253030756"/>
              </p:ext>
            </p:extLst>
          </p:nvPr>
        </p:nvGraphicFramePr>
        <p:xfrm>
          <a:off x="580696" y="2931872"/>
          <a:ext cx="4064000" cy="3261688"/>
        </p:xfrm>
        <a:graphic>
          <a:graphicData uri="http://schemas.openxmlformats.org/drawingml/2006/chart">
            <c:chart xmlns:c="http://schemas.openxmlformats.org/drawingml/2006/chart" xmlns:r="http://schemas.openxmlformats.org/officeDocument/2006/relationships" r:id="rId2"/>
          </a:graphicData>
        </a:graphic>
      </p:graphicFrame>
      <p:sp>
        <p:nvSpPr>
          <p:cNvPr id="11" name="18 Rectángulo"/>
          <p:cNvSpPr/>
          <p:nvPr/>
        </p:nvSpPr>
        <p:spPr>
          <a:xfrm>
            <a:off x="5004048" y="1168894"/>
            <a:ext cx="2880320" cy="261610"/>
          </a:xfrm>
          <a:prstGeom prst="rect">
            <a:avLst/>
          </a:prstGeom>
        </p:spPr>
        <p:txBody>
          <a:bodyPr wrap="square">
            <a:spAutoFit/>
          </a:bodyPr>
          <a:lstStyle/>
          <a:p>
            <a:pPr algn="just"/>
            <a:r>
              <a:rPr lang="es-ES" sz="1100" b="1" u="sng" dirty="0" smtClean="0">
                <a:latin typeface="Trebuchet MS" panose="020B0603020202020204" pitchFamily="34" charset="0"/>
              </a:rPr>
              <a:t>FIDELIDAD  DE LOS USUARIOS</a:t>
            </a:r>
            <a:endParaRPr lang="es-ES" sz="1100" b="1" u="sng" dirty="0">
              <a:latin typeface="Trebuchet MS" panose="020B0603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746902489"/>
              </p:ext>
            </p:extLst>
          </p:nvPr>
        </p:nvGraphicFramePr>
        <p:xfrm>
          <a:off x="5124648" y="1543996"/>
          <a:ext cx="3562153" cy="1164924"/>
        </p:xfrm>
        <a:graphic>
          <a:graphicData uri="http://schemas.openxmlformats.org/drawingml/2006/table">
            <a:tbl>
              <a:tblPr firstRow="1" firstCol="1">
                <a:tableStyleId>{5C22544A-7EE6-4342-B048-85BDC9FD1C3A}</a:tableStyleId>
              </a:tblPr>
              <a:tblGrid>
                <a:gridCol w="1261054">
                  <a:extLst>
                    <a:ext uri="{9D8B030D-6E8A-4147-A177-3AD203B41FA5}">
                      <a16:colId xmlns:a16="http://schemas.microsoft.com/office/drawing/2014/main" val="4264115474"/>
                    </a:ext>
                  </a:extLst>
                </a:gridCol>
                <a:gridCol w="702030">
                  <a:extLst>
                    <a:ext uri="{9D8B030D-6E8A-4147-A177-3AD203B41FA5}">
                      <a16:colId xmlns:a16="http://schemas.microsoft.com/office/drawing/2014/main" val="3028165966"/>
                    </a:ext>
                  </a:extLst>
                </a:gridCol>
                <a:gridCol w="507022">
                  <a:extLst>
                    <a:ext uri="{9D8B030D-6E8A-4147-A177-3AD203B41FA5}">
                      <a16:colId xmlns:a16="http://schemas.microsoft.com/office/drawing/2014/main" val="1057554617"/>
                    </a:ext>
                  </a:extLst>
                </a:gridCol>
                <a:gridCol w="507022">
                  <a:extLst>
                    <a:ext uri="{9D8B030D-6E8A-4147-A177-3AD203B41FA5}">
                      <a16:colId xmlns:a16="http://schemas.microsoft.com/office/drawing/2014/main" val="1869736824"/>
                    </a:ext>
                  </a:extLst>
                </a:gridCol>
                <a:gridCol w="585025">
                  <a:extLst>
                    <a:ext uri="{9D8B030D-6E8A-4147-A177-3AD203B41FA5}">
                      <a16:colId xmlns:a16="http://schemas.microsoft.com/office/drawing/2014/main" val="3884664732"/>
                    </a:ext>
                  </a:extLst>
                </a:gridCol>
              </a:tblGrid>
              <a:tr h="321408">
                <a:tc>
                  <a:txBody>
                    <a:bodyPr/>
                    <a:lstStyle/>
                    <a:p>
                      <a:pPr algn="l" fontAlgn="b"/>
                      <a:r>
                        <a:rPr lang="es-ES" sz="900" u="none" strike="noStrike" dirty="0">
                          <a:effectLst/>
                          <a:latin typeface="Trebuchet MS" panose="020B0603020202020204" pitchFamily="34" charset="0"/>
                        </a:rPr>
                        <a:t>Año 2020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Conjunto Red</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URCM-152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461302691"/>
                  </a:ext>
                </a:extLst>
              </a:tr>
              <a:tr h="210879">
                <a:tc>
                  <a:txBody>
                    <a:bodyPr/>
                    <a:lstStyle/>
                    <a:p>
                      <a:pPr algn="l" fontAlgn="b"/>
                      <a:r>
                        <a:rPr lang="es-ES" sz="900" u="none" strike="noStrike">
                          <a:effectLst/>
                          <a:latin typeface="Trebuchet MS" panose="020B0603020202020204" pitchFamily="34" charset="0"/>
                        </a:rPr>
                        <a:t>Fieles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55,07%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46,76%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70,13%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67,46%</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639658008"/>
                  </a:ext>
                </a:extLst>
              </a:tr>
              <a:tr h="210879">
                <a:tc>
                  <a:txBody>
                    <a:bodyPr/>
                    <a:lstStyle/>
                    <a:p>
                      <a:pPr algn="l" fontAlgn="b"/>
                      <a:r>
                        <a:rPr lang="es-ES" sz="900" u="none" strike="noStrike">
                          <a:effectLst/>
                          <a:latin typeface="Trebuchet MS" panose="020B0603020202020204" pitchFamily="34" charset="0"/>
                        </a:rPr>
                        <a:t>Adaptados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29,94%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38,11%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24,27%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22,99%</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434818005"/>
                  </a:ext>
                </a:extLst>
              </a:tr>
              <a:tr h="210879">
                <a:tc>
                  <a:txBody>
                    <a:bodyPr/>
                    <a:lstStyle/>
                    <a:p>
                      <a:pPr algn="l" fontAlgn="b"/>
                      <a:r>
                        <a:rPr lang="es-ES" sz="900" u="none" strike="noStrike">
                          <a:effectLst/>
                          <a:latin typeface="Trebuchet MS" panose="020B0603020202020204" pitchFamily="34" charset="0"/>
                        </a:rPr>
                        <a:t>Rehenes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5,88%</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2,39%</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359073204"/>
                  </a:ext>
                </a:extLst>
              </a:tr>
              <a:tr h="210879">
                <a:tc>
                  <a:txBody>
                    <a:bodyPr/>
                    <a:lstStyle/>
                    <a:p>
                      <a:pPr algn="l" fontAlgn="b"/>
                      <a:r>
                        <a:rPr lang="es-ES" sz="900" u="none" strike="noStrike" dirty="0">
                          <a:effectLst/>
                          <a:latin typeface="Trebuchet MS" panose="020B0603020202020204" pitchFamily="34" charset="0"/>
                        </a:rPr>
                        <a:t>Potenciales desertores</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9,12%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4,80%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7,16%</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117060768"/>
                  </a:ext>
                </a:extLst>
              </a:tr>
            </a:tbl>
          </a:graphicData>
        </a:graphic>
      </p:graphicFrame>
      <p:graphicFrame>
        <p:nvGraphicFramePr>
          <p:cNvPr id="12" name="Gráfico 11"/>
          <p:cNvGraphicFramePr>
            <a:graphicFrameLocks/>
          </p:cNvGraphicFramePr>
          <p:nvPr>
            <p:extLst>
              <p:ext uri="{D42A27DB-BD31-4B8C-83A1-F6EECF244321}">
                <p14:modId xmlns:p14="http://schemas.microsoft.com/office/powerpoint/2010/main" val="548089554"/>
              </p:ext>
            </p:extLst>
          </p:nvPr>
        </p:nvGraphicFramePr>
        <p:xfrm>
          <a:off x="4860032" y="2931872"/>
          <a:ext cx="4133849" cy="3261688"/>
        </p:xfrm>
        <a:graphic>
          <a:graphicData uri="http://schemas.openxmlformats.org/drawingml/2006/chart">
            <c:chart xmlns:c="http://schemas.openxmlformats.org/drawingml/2006/chart" xmlns:r="http://schemas.openxmlformats.org/officeDocument/2006/relationships" r:id="rId3"/>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43</a:t>
            </a:fld>
            <a:endParaRPr lang="es-ES"/>
          </a:p>
        </p:txBody>
      </p:sp>
    </p:spTree>
    <p:extLst>
      <p:ext uri="{BB962C8B-B14F-4D97-AF65-F5344CB8AC3E}">
        <p14:creationId xmlns:p14="http://schemas.microsoft.com/office/powerpoint/2010/main" val="31454423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5</a:t>
            </a:r>
            <a:r>
              <a:rPr lang="es-ES" sz="1800" dirty="0" smtClean="0">
                <a:latin typeface="Trebuchet MS" panose="020B0603020202020204" pitchFamily="34" charset="0"/>
              </a:rPr>
              <a:t>. COMPARATIVA RESULTADOS AÑO 2020.</a:t>
            </a:r>
            <a:endParaRPr lang="es-ES" sz="1800" dirty="0">
              <a:latin typeface="Trebuchet MS" panose="020B0603020202020204" pitchFamily="34" charset="0"/>
            </a:endParaRPr>
          </a:p>
        </p:txBody>
      </p:sp>
      <p:sp>
        <p:nvSpPr>
          <p:cNvPr id="7" name="18 Rectángulo"/>
          <p:cNvSpPr/>
          <p:nvPr/>
        </p:nvSpPr>
        <p:spPr>
          <a:xfrm>
            <a:off x="611560" y="764704"/>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TIPIFICACIÓN DEL  PERFIL LOS USUARIOS</a:t>
            </a:r>
            <a:endParaRPr lang="es-ES" sz="1200" b="1" u="sng" dirty="0">
              <a:latin typeface="Trebuchet MS" panose="020B0603020202020204" pitchFamily="34" charset="0"/>
            </a:endParaRPr>
          </a:p>
        </p:txBody>
      </p:sp>
      <p:sp>
        <p:nvSpPr>
          <p:cNvPr id="6" name="18 Rectángulo"/>
          <p:cNvSpPr/>
          <p:nvPr/>
        </p:nvSpPr>
        <p:spPr>
          <a:xfrm>
            <a:off x="611560" y="1112018"/>
            <a:ext cx="7704856" cy="261610"/>
          </a:xfrm>
          <a:prstGeom prst="rect">
            <a:avLst/>
          </a:prstGeom>
        </p:spPr>
        <p:txBody>
          <a:bodyPr wrap="square">
            <a:spAutoFit/>
          </a:bodyPr>
          <a:lstStyle/>
          <a:p>
            <a:pPr algn="just"/>
            <a:r>
              <a:rPr lang="es-ES" sz="1100" b="1" u="sng" dirty="0" smtClean="0">
                <a:latin typeface="Trebuchet MS" panose="020B0603020202020204" pitchFamily="34" charset="0"/>
              </a:rPr>
              <a:t>LEALTAD DE LOS USUARIOS</a:t>
            </a:r>
            <a:endParaRPr lang="es-ES" sz="11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876836051"/>
              </p:ext>
            </p:extLst>
          </p:nvPr>
        </p:nvGraphicFramePr>
        <p:xfrm>
          <a:off x="755576" y="1475341"/>
          <a:ext cx="4104457" cy="1189685"/>
        </p:xfrm>
        <a:graphic>
          <a:graphicData uri="http://schemas.openxmlformats.org/drawingml/2006/table">
            <a:tbl>
              <a:tblPr firstRow="1" firstCol="1">
                <a:tableStyleId>{5C22544A-7EE6-4342-B048-85BDC9FD1C3A}</a:tableStyleId>
              </a:tblPr>
              <a:tblGrid>
                <a:gridCol w="864096">
                  <a:extLst>
                    <a:ext uri="{9D8B030D-6E8A-4147-A177-3AD203B41FA5}">
                      <a16:colId xmlns:a16="http://schemas.microsoft.com/office/drawing/2014/main" val="3643437727"/>
                    </a:ext>
                  </a:extLst>
                </a:gridCol>
                <a:gridCol w="836446">
                  <a:extLst>
                    <a:ext uri="{9D8B030D-6E8A-4147-A177-3AD203B41FA5}">
                      <a16:colId xmlns:a16="http://schemas.microsoft.com/office/drawing/2014/main" val="679576413"/>
                    </a:ext>
                  </a:extLst>
                </a:gridCol>
                <a:gridCol w="762217">
                  <a:extLst>
                    <a:ext uri="{9D8B030D-6E8A-4147-A177-3AD203B41FA5}">
                      <a16:colId xmlns:a16="http://schemas.microsoft.com/office/drawing/2014/main" val="940469061"/>
                    </a:ext>
                  </a:extLst>
                </a:gridCol>
                <a:gridCol w="762217">
                  <a:extLst>
                    <a:ext uri="{9D8B030D-6E8A-4147-A177-3AD203B41FA5}">
                      <a16:colId xmlns:a16="http://schemas.microsoft.com/office/drawing/2014/main" val="831130636"/>
                    </a:ext>
                  </a:extLst>
                </a:gridCol>
                <a:gridCol w="879481">
                  <a:extLst>
                    <a:ext uri="{9D8B030D-6E8A-4147-A177-3AD203B41FA5}">
                      <a16:colId xmlns:a16="http://schemas.microsoft.com/office/drawing/2014/main" val="3407369348"/>
                    </a:ext>
                  </a:extLst>
                </a:gridCol>
              </a:tblGrid>
              <a:tr h="237937">
                <a:tc>
                  <a:txBody>
                    <a:bodyPr/>
                    <a:lstStyle/>
                    <a:p>
                      <a:pPr algn="l" fontAlgn="b"/>
                      <a:r>
                        <a:rPr lang="es-ES" sz="900" u="none" strike="noStrike">
                          <a:effectLst/>
                          <a:latin typeface="Trebuchet MS" panose="020B0603020202020204" pitchFamily="34" charset="0"/>
                        </a:rPr>
                        <a:t>Año 2020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dirty="0">
                          <a:effectLst/>
                          <a:latin typeface="Trebuchet MS" panose="020B0603020202020204" pitchFamily="34" charset="0"/>
                        </a:rPr>
                        <a:t>Conjunto Red</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URCM-152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748504916"/>
                  </a:ext>
                </a:extLst>
              </a:tr>
              <a:tr h="237937">
                <a:tc>
                  <a:txBody>
                    <a:bodyPr/>
                    <a:lstStyle/>
                    <a:p>
                      <a:pPr algn="l" fontAlgn="b"/>
                      <a:r>
                        <a:rPr lang="es-ES" sz="900" u="none" strike="noStrike">
                          <a:effectLst/>
                          <a:latin typeface="Trebuchet MS" panose="020B0603020202020204" pitchFamily="34" charset="0"/>
                        </a:rPr>
                        <a:t>Satisfechos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84,42%</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85,14%</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92,53%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91,94%</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598084383"/>
                  </a:ext>
                </a:extLst>
              </a:tr>
              <a:tr h="237937">
                <a:tc>
                  <a:txBody>
                    <a:bodyPr/>
                    <a:lstStyle/>
                    <a:p>
                      <a:pPr algn="l" fontAlgn="b"/>
                      <a:r>
                        <a:rPr lang="es-ES" sz="900" u="none" strike="noStrike">
                          <a:effectLst/>
                          <a:latin typeface="Trebuchet MS" panose="020B0603020202020204" pitchFamily="34" charset="0"/>
                        </a:rPr>
                        <a:t>Incómodos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12,51%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12,16%</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6,13%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7,46%</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611921027"/>
                  </a:ext>
                </a:extLst>
              </a:tr>
              <a:tr h="237937">
                <a:tc>
                  <a:txBody>
                    <a:bodyPr/>
                    <a:lstStyle/>
                    <a:p>
                      <a:pPr algn="l" fontAlgn="b"/>
                      <a:r>
                        <a:rPr lang="es-ES" sz="900" u="none" strike="noStrike">
                          <a:effectLst/>
                          <a:latin typeface="Trebuchet MS" panose="020B0603020202020204" pitchFamily="34" charset="0"/>
                        </a:rPr>
                        <a:t>Necesitados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2,81%</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2,43%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1,33%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0,60%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936633695"/>
                  </a:ext>
                </a:extLst>
              </a:tr>
              <a:tr h="237937">
                <a:tc>
                  <a:txBody>
                    <a:bodyPr/>
                    <a:lstStyle/>
                    <a:p>
                      <a:pPr algn="l" fontAlgn="b"/>
                      <a:r>
                        <a:rPr lang="es-ES" sz="900" u="none" strike="noStrike" dirty="0">
                          <a:effectLst/>
                          <a:latin typeface="Trebuchet MS" panose="020B0603020202020204" pitchFamily="34" charset="0"/>
                        </a:rPr>
                        <a:t>Críticos</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0,26%</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0,27%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a:effectLst/>
                          <a:latin typeface="Trebuchet MS" panose="020B0603020202020204" pitchFamily="34" charset="0"/>
                        </a:rPr>
                        <a:t>0,00%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r" fontAlgn="b"/>
                      <a:r>
                        <a:rPr lang="es-ES" sz="900" u="none" strike="noStrike" dirty="0">
                          <a:effectLst/>
                          <a:latin typeface="Trebuchet MS" panose="020B0603020202020204" pitchFamily="34" charset="0"/>
                        </a:rPr>
                        <a:t>0,00%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352043276"/>
                  </a:ext>
                </a:extLst>
              </a:tr>
            </a:tbl>
          </a:graphicData>
        </a:graphic>
      </p:graphicFrame>
      <p:graphicFrame>
        <p:nvGraphicFramePr>
          <p:cNvPr id="13" name="Gráfico 12"/>
          <p:cNvGraphicFramePr>
            <a:graphicFrameLocks/>
          </p:cNvGraphicFramePr>
          <p:nvPr>
            <p:extLst>
              <p:ext uri="{D42A27DB-BD31-4B8C-83A1-F6EECF244321}">
                <p14:modId xmlns:p14="http://schemas.microsoft.com/office/powerpoint/2010/main" val="3605428183"/>
              </p:ext>
            </p:extLst>
          </p:nvPr>
        </p:nvGraphicFramePr>
        <p:xfrm>
          <a:off x="755576" y="2996952"/>
          <a:ext cx="4752528" cy="3359398"/>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número de diapositiva 3"/>
          <p:cNvSpPr>
            <a:spLocks noGrp="1"/>
          </p:cNvSpPr>
          <p:nvPr>
            <p:ph type="sldNum" sz="quarter" idx="12"/>
          </p:nvPr>
        </p:nvSpPr>
        <p:spPr/>
        <p:txBody>
          <a:bodyPr/>
          <a:lstStyle/>
          <a:p>
            <a:fld id="{1DF55681-7E2B-463B-B7BA-C07D3E18A64C}" type="slidenum">
              <a:rPr lang="es-ES" smtClean="0"/>
              <a:t>44</a:t>
            </a:fld>
            <a:endParaRPr lang="es-ES"/>
          </a:p>
        </p:txBody>
      </p:sp>
    </p:spTree>
    <p:extLst>
      <p:ext uri="{BB962C8B-B14F-4D97-AF65-F5344CB8AC3E}">
        <p14:creationId xmlns:p14="http://schemas.microsoft.com/office/powerpoint/2010/main" val="10503694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6</a:t>
            </a:r>
            <a:r>
              <a:rPr lang="es-ES" sz="1800" dirty="0" smtClean="0">
                <a:latin typeface="Trebuchet MS" panose="020B0603020202020204" pitchFamily="34" charset="0"/>
              </a:rPr>
              <a:t>. CÁLCULO DEL INDICADOR PLAN DE CALIDAD </a:t>
            </a:r>
            <a:endParaRPr lang="es-ES" sz="1800" dirty="0">
              <a:latin typeface="Trebuchet MS" panose="020B0603020202020204" pitchFamily="34" charset="0"/>
            </a:endParaRPr>
          </a:p>
        </p:txBody>
      </p:sp>
      <p:sp>
        <p:nvSpPr>
          <p:cNvPr id="7" name="18 Rectángulo"/>
          <p:cNvSpPr/>
          <p:nvPr/>
        </p:nvSpPr>
        <p:spPr>
          <a:xfrm>
            <a:off x="611560" y="695880"/>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DE LOS RESULTADOS PLAN DE CALIDAD (Sistema de Bonificaciones y Penalizaciones)</a:t>
            </a:r>
            <a:endParaRPr lang="es-ES" sz="1200" b="1" u="sng" dirty="0">
              <a:latin typeface="Trebuchet MS" panose="020B0603020202020204" pitchFamily="34" charset="0"/>
            </a:endParaRPr>
          </a:p>
        </p:txBody>
      </p:sp>
      <p:sp>
        <p:nvSpPr>
          <p:cNvPr id="4" name="Marcador de número de diapositiva 3"/>
          <p:cNvSpPr>
            <a:spLocks noGrp="1"/>
          </p:cNvSpPr>
          <p:nvPr>
            <p:ph type="sldNum" sz="quarter" idx="12"/>
          </p:nvPr>
        </p:nvSpPr>
        <p:spPr/>
        <p:txBody>
          <a:bodyPr/>
          <a:lstStyle/>
          <a:p>
            <a:fld id="{1DF55681-7E2B-463B-B7BA-C07D3E18A64C}" type="slidenum">
              <a:rPr lang="es-ES" smtClean="0"/>
              <a:t>45</a:t>
            </a:fld>
            <a:endParaRPr lang="es-ES"/>
          </a:p>
        </p:txBody>
      </p:sp>
      <p:sp>
        <p:nvSpPr>
          <p:cNvPr id="8" name="18 Rectángulo"/>
          <p:cNvSpPr/>
          <p:nvPr/>
        </p:nvSpPr>
        <p:spPr>
          <a:xfrm>
            <a:off x="595249" y="1069363"/>
            <a:ext cx="5992098" cy="261610"/>
          </a:xfrm>
          <a:prstGeom prst="rect">
            <a:avLst/>
          </a:prstGeom>
        </p:spPr>
        <p:txBody>
          <a:bodyPr wrap="square">
            <a:spAutoFit/>
          </a:bodyPr>
          <a:lstStyle/>
          <a:p>
            <a:r>
              <a:rPr lang="es-ES" sz="1100" dirty="0" smtClean="0">
                <a:latin typeface="Trebuchet MS" panose="020B0603020202020204" pitchFamily="34" charset="0"/>
              </a:rPr>
              <a:t> </a:t>
            </a:r>
            <a:r>
              <a:rPr lang="es-ES" sz="1100" dirty="0">
                <a:latin typeface="Trebuchet MS" panose="020B0603020202020204" pitchFamily="34" charset="0"/>
              </a:rPr>
              <a:t>Criterios de aplicación de bonificaciones y penalizaciones (PN) </a:t>
            </a:r>
          </a:p>
        </p:txBody>
      </p:sp>
      <p:graphicFrame>
        <p:nvGraphicFramePr>
          <p:cNvPr id="5" name="Tabla 4"/>
          <p:cNvGraphicFramePr>
            <a:graphicFrameLocks noGrp="1"/>
          </p:cNvGraphicFramePr>
          <p:nvPr>
            <p:extLst>
              <p:ext uri="{D42A27DB-BD31-4B8C-83A1-F6EECF244321}">
                <p14:modId xmlns:p14="http://schemas.microsoft.com/office/powerpoint/2010/main" val="32169907"/>
              </p:ext>
            </p:extLst>
          </p:nvPr>
        </p:nvGraphicFramePr>
        <p:xfrm>
          <a:off x="755576" y="1371121"/>
          <a:ext cx="3405336" cy="883265"/>
        </p:xfrm>
        <a:graphic>
          <a:graphicData uri="http://schemas.openxmlformats.org/drawingml/2006/table">
            <a:tbl>
              <a:tblPr>
                <a:tableStyleId>{125E5076-3810-47DD-B79F-674D7AD40C01}</a:tableStyleId>
              </a:tblPr>
              <a:tblGrid>
                <a:gridCol w="3405336">
                  <a:extLst>
                    <a:ext uri="{9D8B030D-6E8A-4147-A177-3AD203B41FA5}">
                      <a16:colId xmlns:a16="http://schemas.microsoft.com/office/drawing/2014/main" val="1948812916"/>
                    </a:ext>
                  </a:extLst>
                </a:gridCol>
              </a:tblGrid>
              <a:tr h="153285">
                <a:tc>
                  <a:txBody>
                    <a:bodyPr/>
                    <a:lstStyle/>
                    <a:p>
                      <a:pPr algn="l" fontAlgn="b"/>
                      <a:r>
                        <a:rPr lang="fr-FR" sz="1000" u="none" strike="noStrike" dirty="0" err="1">
                          <a:effectLst/>
                          <a:latin typeface="Trebuchet MS" panose="020B0603020202020204" pitchFamily="34" charset="0"/>
                        </a:rPr>
                        <a:t>Umbral</a:t>
                      </a:r>
                      <a:r>
                        <a:rPr lang="fr-FR" sz="1000" u="none" strike="noStrike" dirty="0">
                          <a:effectLst/>
                          <a:latin typeface="Trebuchet MS" panose="020B0603020202020204" pitchFamily="34" charset="0"/>
                        </a:rPr>
                        <a:t> </a:t>
                      </a:r>
                      <a:r>
                        <a:rPr lang="fr-FR" sz="1000" u="none" strike="noStrike" dirty="0" err="1">
                          <a:effectLst/>
                          <a:latin typeface="Trebuchet MS" panose="020B0603020202020204" pitchFamily="34" charset="0"/>
                        </a:rPr>
                        <a:t>inaceptable</a:t>
                      </a:r>
                      <a:r>
                        <a:rPr lang="fr-FR" sz="1000" u="none" strike="noStrike" dirty="0">
                          <a:effectLst/>
                          <a:latin typeface="Trebuchet MS" panose="020B0603020202020204" pitchFamily="34" charset="0"/>
                        </a:rPr>
                        <a:t>: </a:t>
                      </a:r>
                      <a:r>
                        <a:rPr lang="fr-FR" sz="1000" u="none" strike="noStrike" dirty="0" err="1">
                          <a:effectLst/>
                          <a:latin typeface="Trebuchet MS" panose="020B0603020202020204" pitchFamily="34" charset="0"/>
                        </a:rPr>
                        <a:t>ICSc</a:t>
                      </a:r>
                      <a:r>
                        <a:rPr lang="fr-FR" sz="1000" u="none" strike="noStrike" dirty="0">
                          <a:effectLst/>
                          <a:latin typeface="Trebuchet MS" panose="020B0603020202020204" pitchFamily="34" charset="0"/>
                        </a:rPr>
                        <a:t> &lt; (0,9 x </a:t>
                      </a:r>
                      <a:r>
                        <a:rPr lang="fr-FR" sz="1000" u="none" strike="noStrike" dirty="0" err="1">
                          <a:effectLst/>
                          <a:latin typeface="Trebuchet MS" panose="020B0603020202020204" pitchFamily="34" charset="0"/>
                        </a:rPr>
                        <a:t>ICSt</a:t>
                      </a:r>
                      <a:r>
                        <a:rPr lang="fr-FR" sz="1000" u="none" strike="noStrike" dirty="0">
                          <a:effectLst/>
                          <a:latin typeface="Trebuchet MS" panose="020B0603020202020204" pitchFamily="34" charset="0"/>
                        </a:rPr>
                        <a:t>)</a:t>
                      </a:r>
                      <a:endParaRPr lang="fr-FR" sz="1000" b="0" i="0" u="none" strike="noStrike" dirty="0">
                        <a:solidFill>
                          <a:srgbClr val="000000"/>
                        </a:solidFill>
                        <a:effectLst/>
                        <a:latin typeface="Trebuchet MS" panose="020B0603020202020204" pitchFamily="34" charset="0"/>
                      </a:endParaRPr>
                    </a:p>
                  </a:txBody>
                  <a:tcPr marL="9525" marR="9525" marT="9525" marB="0" anchor="b"/>
                </a:tc>
                <a:extLst>
                  <a:ext uri="{0D108BD9-81ED-4DB2-BD59-A6C34878D82A}">
                    <a16:rowId xmlns:a16="http://schemas.microsoft.com/office/drawing/2014/main" val="2062787104"/>
                  </a:ext>
                </a:extLst>
              </a:tr>
              <a:tr h="180335">
                <a:tc>
                  <a:txBody>
                    <a:bodyPr/>
                    <a:lstStyle/>
                    <a:p>
                      <a:pPr algn="l" fontAlgn="b"/>
                      <a:r>
                        <a:rPr lang="es-ES" sz="1000" u="none" strike="noStrike">
                          <a:effectLst/>
                          <a:latin typeface="Trebuchet MS" panose="020B0603020202020204" pitchFamily="34" charset="0"/>
                        </a:rPr>
                        <a:t>Penalización máxima = 0,12</a:t>
                      </a:r>
                      <a:endParaRPr lang="es-ES" sz="1000" b="0" i="0" u="none" strike="noStrike">
                        <a:solidFill>
                          <a:srgbClr val="000000"/>
                        </a:solidFill>
                        <a:effectLst/>
                        <a:latin typeface="Trebuchet MS" panose="020B0603020202020204" pitchFamily="34" charset="0"/>
                      </a:endParaRPr>
                    </a:p>
                  </a:txBody>
                  <a:tcPr marL="9525" marR="9525" marT="9525" marB="0" anchor="b"/>
                </a:tc>
                <a:extLst>
                  <a:ext uri="{0D108BD9-81ED-4DB2-BD59-A6C34878D82A}">
                    <a16:rowId xmlns:a16="http://schemas.microsoft.com/office/drawing/2014/main" val="2491600230"/>
                  </a:ext>
                </a:extLst>
              </a:tr>
              <a:tr h="180335">
                <a:tc>
                  <a:txBody>
                    <a:bodyPr/>
                    <a:lstStyle/>
                    <a:p>
                      <a:pPr algn="l" fontAlgn="b"/>
                      <a:r>
                        <a:rPr lang="es-ES" sz="1000" u="none" strike="noStrike" dirty="0">
                          <a:effectLst/>
                          <a:latin typeface="Trebuchet MS" panose="020B0603020202020204" pitchFamily="34" charset="0"/>
                        </a:rPr>
                        <a:t>Bonificación máxima = 0,15</a:t>
                      </a:r>
                      <a:endParaRPr lang="es-ES" sz="1000" b="0" i="0" u="none" strike="noStrike" dirty="0">
                        <a:solidFill>
                          <a:srgbClr val="000000"/>
                        </a:solidFill>
                        <a:effectLst/>
                        <a:latin typeface="Trebuchet MS" panose="020B0603020202020204" pitchFamily="34" charset="0"/>
                      </a:endParaRPr>
                    </a:p>
                  </a:txBody>
                  <a:tcPr marL="9525" marR="9525" marT="9525" marB="0" anchor="b"/>
                </a:tc>
                <a:extLst>
                  <a:ext uri="{0D108BD9-81ED-4DB2-BD59-A6C34878D82A}">
                    <a16:rowId xmlns:a16="http://schemas.microsoft.com/office/drawing/2014/main" val="420489634"/>
                  </a:ext>
                </a:extLst>
              </a:tr>
              <a:tr h="180335">
                <a:tc>
                  <a:txBody>
                    <a:bodyPr/>
                    <a:lstStyle/>
                    <a:p>
                      <a:pPr algn="l" fontAlgn="b"/>
                      <a:r>
                        <a:rPr lang="es-ES" sz="1000" u="none" strike="noStrike" dirty="0">
                          <a:effectLst/>
                          <a:latin typeface="Trebuchet MS" panose="020B0603020202020204" pitchFamily="34" charset="0"/>
                        </a:rPr>
                        <a:t>Penalización máxima ajustada = 0,13</a:t>
                      </a:r>
                      <a:endParaRPr lang="es-ES" sz="1000" b="0" i="0" u="none" strike="noStrike" dirty="0">
                        <a:solidFill>
                          <a:srgbClr val="000000"/>
                        </a:solidFill>
                        <a:effectLst/>
                        <a:latin typeface="Trebuchet MS" panose="020B0603020202020204" pitchFamily="34" charset="0"/>
                      </a:endParaRPr>
                    </a:p>
                  </a:txBody>
                  <a:tcPr marL="9525" marR="9525" marT="9525" marB="0" anchor="b"/>
                </a:tc>
                <a:extLst>
                  <a:ext uri="{0D108BD9-81ED-4DB2-BD59-A6C34878D82A}">
                    <a16:rowId xmlns:a16="http://schemas.microsoft.com/office/drawing/2014/main" val="3064285570"/>
                  </a:ext>
                </a:extLst>
              </a:tr>
              <a:tr h="180335">
                <a:tc>
                  <a:txBody>
                    <a:bodyPr/>
                    <a:lstStyle/>
                    <a:p>
                      <a:pPr algn="l" fontAlgn="b"/>
                      <a:r>
                        <a:rPr lang="es-ES" sz="1000" u="none" strike="noStrike" dirty="0">
                          <a:effectLst/>
                          <a:latin typeface="Trebuchet MS" panose="020B0603020202020204" pitchFamily="34" charset="0"/>
                        </a:rPr>
                        <a:t>Bonificación máxima ajustada = 0,18</a:t>
                      </a:r>
                      <a:endParaRPr lang="es-ES" sz="1000" b="0" i="0" u="none" strike="noStrike" dirty="0">
                        <a:solidFill>
                          <a:srgbClr val="000000"/>
                        </a:solidFill>
                        <a:effectLst/>
                        <a:latin typeface="Trebuchet MS" panose="020B0603020202020204" pitchFamily="34" charset="0"/>
                      </a:endParaRPr>
                    </a:p>
                  </a:txBody>
                  <a:tcPr marL="9525" marR="9525" marT="9525" marB="0" anchor="b"/>
                </a:tc>
                <a:extLst>
                  <a:ext uri="{0D108BD9-81ED-4DB2-BD59-A6C34878D82A}">
                    <a16:rowId xmlns:a16="http://schemas.microsoft.com/office/drawing/2014/main" val="3388285598"/>
                  </a:ext>
                </a:extLst>
              </a:tr>
            </a:tbl>
          </a:graphicData>
        </a:graphic>
      </p:graphicFrame>
      <p:graphicFrame>
        <p:nvGraphicFramePr>
          <p:cNvPr id="10" name="17 Tabla"/>
          <p:cNvGraphicFramePr>
            <a:graphicFrameLocks noGrp="1"/>
          </p:cNvGraphicFramePr>
          <p:nvPr>
            <p:extLst>
              <p:ext uri="{D42A27DB-BD31-4B8C-83A1-F6EECF244321}">
                <p14:modId xmlns:p14="http://schemas.microsoft.com/office/powerpoint/2010/main" val="46337750"/>
              </p:ext>
            </p:extLst>
          </p:nvPr>
        </p:nvGraphicFramePr>
        <p:xfrm>
          <a:off x="755576" y="2404408"/>
          <a:ext cx="7560840" cy="1261832"/>
        </p:xfrm>
        <a:graphic>
          <a:graphicData uri="http://schemas.openxmlformats.org/drawingml/2006/table">
            <a:tbl>
              <a:tblPr firstCol="1">
                <a:tableStyleId>{BC89EF96-8CEA-46FF-86C4-4CE0E7609802}</a:tableStyleId>
              </a:tblPr>
              <a:tblGrid>
                <a:gridCol w="717639">
                  <a:extLst>
                    <a:ext uri="{9D8B030D-6E8A-4147-A177-3AD203B41FA5}">
                      <a16:colId xmlns:a16="http://schemas.microsoft.com/office/drawing/2014/main" val="20000"/>
                    </a:ext>
                  </a:extLst>
                </a:gridCol>
                <a:gridCol w="1928655">
                  <a:extLst>
                    <a:ext uri="{9D8B030D-6E8A-4147-A177-3AD203B41FA5}">
                      <a16:colId xmlns:a16="http://schemas.microsoft.com/office/drawing/2014/main" val="20001"/>
                    </a:ext>
                  </a:extLst>
                </a:gridCol>
                <a:gridCol w="2041427">
                  <a:extLst>
                    <a:ext uri="{9D8B030D-6E8A-4147-A177-3AD203B41FA5}">
                      <a16:colId xmlns:a16="http://schemas.microsoft.com/office/drawing/2014/main" val="20002"/>
                    </a:ext>
                  </a:extLst>
                </a:gridCol>
                <a:gridCol w="2873119">
                  <a:extLst>
                    <a:ext uri="{9D8B030D-6E8A-4147-A177-3AD203B41FA5}">
                      <a16:colId xmlns:a16="http://schemas.microsoft.com/office/drawing/2014/main" val="20003"/>
                    </a:ext>
                  </a:extLst>
                </a:gridCol>
              </a:tblGrid>
              <a:tr h="143310">
                <a:tc>
                  <a:txBody>
                    <a:bodyPr/>
                    <a:lstStyle/>
                    <a:p>
                      <a:pPr algn="l" fontAlgn="b"/>
                      <a:r>
                        <a:rPr lang="es-ES" sz="1000" b="1" u="none" strike="noStrike" dirty="0">
                          <a:solidFill>
                            <a:schemeClr val="bg1"/>
                          </a:solidFill>
                          <a:effectLst/>
                          <a:latin typeface="Trebuchet MS" panose="020B0603020202020204" pitchFamily="34" charset="0"/>
                        </a:rPr>
                        <a:t>Casos</a:t>
                      </a:r>
                      <a:endParaRPr lang="es-ES" sz="1000" b="1" i="0" u="none" strike="noStrike" dirty="0">
                        <a:solidFill>
                          <a:schemeClr val="bg1"/>
                        </a:solidFill>
                        <a:effectLst/>
                        <a:latin typeface="Trebuchet MS" panose="020B0603020202020204" pitchFamily="34" charset="0"/>
                      </a:endParaRPr>
                    </a:p>
                  </a:txBody>
                  <a:tcPr marL="8718" marR="8718" marT="8718" marB="0" anchor="b">
                    <a:solidFill>
                      <a:schemeClr val="tx2">
                        <a:lumMod val="60000"/>
                        <a:lumOff val="40000"/>
                      </a:schemeClr>
                    </a:solidFill>
                  </a:tcPr>
                </a:tc>
                <a:tc>
                  <a:txBody>
                    <a:bodyPr/>
                    <a:lstStyle/>
                    <a:p>
                      <a:pPr algn="l" fontAlgn="b"/>
                      <a:r>
                        <a:rPr lang="es-ES" sz="1000" b="1" u="none" strike="noStrike">
                          <a:solidFill>
                            <a:schemeClr val="bg1"/>
                          </a:solidFill>
                          <a:effectLst/>
                          <a:latin typeface="Trebuchet MS" panose="020B0603020202020204" pitchFamily="34" charset="0"/>
                        </a:rPr>
                        <a:t>Nivel de exigencia</a:t>
                      </a:r>
                      <a:endParaRPr lang="es-ES" sz="1000" b="1" i="0" u="none" strike="noStrike">
                        <a:solidFill>
                          <a:schemeClr val="bg1"/>
                        </a:solidFill>
                        <a:effectLst/>
                        <a:latin typeface="Trebuchet MS" panose="020B0603020202020204" pitchFamily="34" charset="0"/>
                      </a:endParaRPr>
                    </a:p>
                  </a:txBody>
                  <a:tcPr marL="8718" marR="8718" marT="8718" marB="0" anchor="b">
                    <a:solidFill>
                      <a:schemeClr val="tx2">
                        <a:lumMod val="60000"/>
                        <a:lumOff val="40000"/>
                      </a:schemeClr>
                    </a:solidFill>
                  </a:tcPr>
                </a:tc>
                <a:tc>
                  <a:txBody>
                    <a:bodyPr/>
                    <a:lstStyle/>
                    <a:p>
                      <a:pPr algn="l" fontAlgn="b"/>
                      <a:r>
                        <a:rPr lang="es-ES" sz="1000" b="1" u="none" strike="noStrike" dirty="0">
                          <a:solidFill>
                            <a:schemeClr val="bg1"/>
                          </a:solidFill>
                          <a:effectLst/>
                          <a:latin typeface="Trebuchet MS" panose="020B0603020202020204" pitchFamily="34" charset="0"/>
                        </a:rPr>
                        <a:t>Resultado</a:t>
                      </a:r>
                      <a:endParaRPr lang="es-ES" sz="1000" b="1" i="0" u="none" strike="noStrike" dirty="0">
                        <a:solidFill>
                          <a:schemeClr val="bg1"/>
                        </a:solidFill>
                        <a:effectLst/>
                        <a:latin typeface="Trebuchet MS" panose="020B0603020202020204" pitchFamily="34" charset="0"/>
                      </a:endParaRPr>
                    </a:p>
                  </a:txBody>
                  <a:tcPr marL="8718" marR="8718" marT="8718" marB="0" anchor="b">
                    <a:solidFill>
                      <a:schemeClr val="tx2">
                        <a:lumMod val="60000"/>
                        <a:lumOff val="40000"/>
                      </a:schemeClr>
                    </a:solidFill>
                  </a:tcPr>
                </a:tc>
                <a:tc>
                  <a:txBody>
                    <a:bodyPr/>
                    <a:lstStyle/>
                    <a:p>
                      <a:pPr algn="l" fontAlgn="b"/>
                      <a:r>
                        <a:rPr lang="es-ES" sz="1000" b="1" u="none" strike="noStrike" dirty="0">
                          <a:solidFill>
                            <a:schemeClr val="bg1"/>
                          </a:solidFill>
                          <a:effectLst/>
                          <a:latin typeface="Trebuchet MS" panose="020B0603020202020204" pitchFamily="34" charset="0"/>
                        </a:rPr>
                        <a:t>Valor</a:t>
                      </a:r>
                      <a:endParaRPr lang="es-ES" sz="1000" b="1" i="0" u="none" strike="noStrike" dirty="0">
                        <a:solidFill>
                          <a:schemeClr val="bg1"/>
                        </a:solidFill>
                        <a:effectLst/>
                        <a:latin typeface="Trebuchet MS" panose="020B0603020202020204" pitchFamily="34" charset="0"/>
                      </a:endParaRPr>
                    </a:p>
                  </a:txBody>
                  <a:tcPr marL="8718" marR="8718" marT="8718" marB="0" anchor="b">
                    <a:solidFill>
                      <a:schemeClr val="tx2">
                        <a:lumMod val="60000"/>
                        <a:lumOff val="40000"/>
                      </a:schemeClr>
                    </a:solidFill>
                  </a:tcPr>
                </a:tc>
                <a:extLst>
                  <a:ext uri="{0D108BD9-81ED-4DB2-BD59-A6C34878D82A}">
                    <a16:rowId xmlns:a16="http://schemas.microsoft.com/office/drawing/2014/main" val="10000"/>
                  </a:ext>
                </a:extLst>
              </a:tr>
              <a:tr h="228121">
                <a:tc rowSpan="2">
                  <a:txBody>
                    <a:bodyPr/>
                    <a:lstStyle/>
                    <a:p>
                      <a:pPr algn="r" fontAlgn="ctr"/>
                      <a:r>
                        <a:rPr lang="es-ES" sz="1000" u="none" strike="noStrike">
                          <a:effectLst/>
                          <a:latin typeface="Trebuchet MS" panose="020B0603020202020204" pitchFamily="34" charset="0"/>
                        </a:rPr>
                        <a:t>1</a:t>
                      </a:r>
                      <a:endParaRPr lang="es-ES" sz="1000" b="0" i="0" u="none" strike="noStrike">
                        <a:solidFill>
                          <a:srgbClr val="000000"/>
                        </a:solidFill>
                        <a:effectLst/>
                        <a:latin typeface="Trebuchet MS" panose="020B0603020202020204" pitchFamily="34" charset="0"/>
                      </a:endParaRPr>
                    </a:p>
                  </a:txBody>
                  <a:tcPr marL="8718" marR="8718" marT="8718" marB="0" anchor="ctr"/>
                </a:tc>
                <a:tc rowSpan="2">
                  <a:txBody>
                    <a:bodyPr/>
                    <a:lstStyle/>
                    <a:p>
                      <a:pPr algn="l" fontAlgn="ctr"/>
                      <a:r>
                        <a:rPr lang="es-ES" sz="1000" u="none" strike="noStrike" dirty="0" err="1">
                          <a:effectLst/>
                          <a:latin typeface="Trebuchet MS" panose="020B0603020202020204" pitchFamily="34" charset="0"/>
                        </a:rPr>
                        <a:t>ICSc</a:t>
                      </a:r>
                      <a:r>
                        <a:rPr lang="es-ES" sz="1000" u="none" strike="noStrike" dirty="0">
                          <a:effectLst/>
                          <a:latin typeface="Trebuchet MS" panose="020B0603020202020204" pitchFamily="34" charset="0"/>
                        </a:rPr>
                        <a:t> ≥ 1,2 x </a:t>
                      </a:r>
                      <a:r>
                        <a:rPr lang="es-ES" sz="1000" u="none" strike="noStrike" dirty="0" err="1">
                          <a:effectLst/>
                          <a:latin typeface="Trebuchet MS" panose="020B0603020202020204" pitchFamily="34" charset="0"/>
                        </a:rPr>
                        <a:t>ICSt</a:t>
                      </a:r>
                      <a:r>
                        <a:rPr lang="es-ES" sz="1000" u="none" strike="noStrike" dirty="0">
                          <a:effectLst/>
                          <a:latin typeface="Trebuchet MS" panose="020B0603020202020204" pitchFamily="34" charset="0"/>
                        </a:rPr>
                        <a:t> y </a:t>
                      </a:r>
                      <a:r>
                        <a:rPr lang="es-ES" sz="1000" u="none" strike="noStrike" dirty="0" err="1">
                          <a:effectLst/>
                          <a:latin typeface="Trebuchet MS" panose="020B0603020202020204" pitchFamily="34" charset="0"/>
                        </a:rPr>
                        <a:t>ICSc</a:t>
                      </a:r>
                      <a:r>
                        <a:rPr lang="es-ES" sz="1000" u="none" strike="noStrike" dirty="0">
                          <a:effectLst/>
                          <a:latin typeface="Trebuchet MS" panose="020B0603020202020204" pitchFamily="34" charset="0"/>
                        </a:rPr>
                        <a:t> ≥ 7</a:t>
                      </a:r>
                      <a:endParaRPr lang="es-ES" sz="1000" b="0" i="0" u="none" strike="noStrike" dirty="0">
                        <a:solidFill>
                          <a:srgbClr val="000000"/>
                        </a:solidFill>
                        <a:effectLst/>
                        <a:latin typeface="Trebuchet MS" panose="020B0603020202020204" pitchFamily="34" charset="0"/>
                      </a:endParaRPr>
                    </a:p>
                  </a:txBody>
                  <a:tcPr marL="8718" marR="8718" marT="8718" marB="0" anchor="ctr"/>
                </a:tc>
                <a:tc rowSpan="2">
                  <a:txBody>
                    <a:bodyPr/>
                    <a:lstStyle/>
                    <a:p>
                      <a:pPr algn="l" fontAlgn="ctr"/>
                      <a:r>
                        <a:rPr lang="es-ES" sz="1000" u="none" strike="noStrike" dirty="0">
                          <a:effectLst/>
                          <a:latin typeface="Trebuchet MS" panose="020B0603020202020204" pitchFamily="34" charset="0"/>
                        </a:rPr>
                        <a:t>Bonifica proporcional</a:t>
                      </a:r>
                      <a:endParaRPr lang="es-ES" sz="1000" b="0" i="0" u="none" strike="noStrike" dirty="0">
                        <a:solidFill>
                          <a:srgbClr val="000000"/>
                        </a:solidFill>
                        <a:effectLst/>
                        <a:latin typeface="Trebuchet MS" panose="020B0603020202020204" pitchFamily="34" charset="0"/>
                      </a:endParaRPr>
                    </a:p>
                  </a:txBody>
                  <a:tcPr marL="8718" marR="8718" marT="8718" marB="0" anchor="ctr"/>
                </a:tc>
                <a:tc>
                  <a:txBody>
                    <a:bodyPr/>
                    <a:lstStyle/>
                    <a:p>
                      <a:pPr algn="r" fontAlgn="b"/>
                      <a:r>
                        <a:rPr lang="es-ES" sz="1000" u="none" strike="noStrike" dirty="0" err="1">
                          <a:effectLst/>
                          <a:latin typeface="Trebuchet MS" panose="020B0603020202020204" pitchFamily="34" charset="0"/>
                        </a:rPr>
                        <a:t>Bc</a:t>
                      </a:r>
                      <a:r>
                        <a:rPr lang="es-ES" sz="1000" u="none" strike="noStrike" dirty="0">
                          <a:effectLst/>
                          <a:latin typeface="Trebuchet MS" panose="020B0603020202020204" pitchFamily="34" charset="0"/>
                        </a:rPr>
                        <a:t> = (1 - Max </a:t>
                      </a:r>
                      <a:r>
                        <a:rPr lang="es-ES" sz="1000" u="none" strike="noStrike" dirty="0" err="1">
                          <a:effectLst/>
                          <a:latin typeface="Trebuchet MS" panose="020B0603020202020204" pitchFamily="34" charset="0"/>
                        </a:rPr>
                        <a:t>ICSc</a:t>
                      </a:r>
                      <a:r>
                        <a:rPr lang="es-ES" sz="1000" u="none" strike="noStrike" dirty="0">
                          <a:effectLst/>
                          <a:latin typeface="Trebuchet MS" panose="020B0603020202020204" pitchFamily="34" charset="0"/>
                        </a:rPr>
                        <a:t> -</a:t>
                      </a:r>
                      <a:r>
                        <a:rPr lang="es-ES" sz="1000" u="none" strike="noStrike" dirty="0" err="1">
                          <a:effectLst/>
                          <a:latin typeface="Trebuchet MS" panose="020B0603020202020204" pitchFamily="34" charset="0"/>
                        </a:rPr>
                        <a:t>ICSc</a:t>
                      </a:r>
                      <a:r>
                        <a:rPr lang="es-ES" sz="1000" u="none" strike="noStrike" dirty="0">
                          <a:effectLst/>
                          <a:latin typeface="Trebuchet MS" panose="020B0603020202020204" pitchFamily="34" charset="0"/>
                        </a:rPr>
                        <a:t> / Max </a:t>
                      </a:r>
                      <a:r>
                        <a:rPr lang="es-ES" sz="1000" u="none" strike="noStrike" dirty="0" err="1">
                          <a:effectLst/>
                          <a:latin typeface="Trebuchet MS" panose="020B0603020202020204" pitchFamily="34" charset="0"/>
                        </a:rPr>
                        <a:t>ICSc</a:t>
                      </a:r>
                      <a:r>
                        <a:rPr lang="es-ES" sz="1000" u="none" strike="noStrike" dirty="0">
                          <a:effectLst/>
                          <a:latin typeface="Trebuchet MS" panose="020B0603020202020204" pitchFamily="34" charset="0"/>
                        </a:rPr>
                        <a:t> - </a:t>
                      </a:r>
                      <a:r>
                        <a:rPr lang="es-ES" sz="1000" u="none" strike="noStrike" dirty="0" err="1">
                          <a:effectLst/>
                          <a:latin typeface="Trebuchet MS" panose="020B0603020202020204" pitchFamily="34" charset="0"/>
                        </a:rPr>
                        <a:t>ICSt</a:t>
                      </a:r>
                      <a:r>
                        <a:rPr lang="es-ES" sz="1000" u="none" strike="noStrike" dirty="0">
                          <a:effectLst/>
                          <a:latin typeface="Trebuchet MS" panose="020B0603020202020204" pitchFamily="34" charset="0"/>
                        </a:rPr>
                        <a:t>) x 0,18</a:t>
                      </a:r>
                      <a:endParaRPr lang="es-ES" sz="1000" b="0" i="0" u="none" strike="noStrike" dirty="0">
                        <a:solidFill>
                          <a:srgbClr val="000000"/>
                        </a:solidFill>
                        <a:effectLst/>
                        <a:latin typeface="Trebuchet MS" panose="020B0603020202020204" pitchFamily="34" charset="0"/>
                      </a:endParaRPr>
                    </a:p>
                  </a:txBody>
                  <a:tcPr marL="8718" marR="8718" marT="8718" marB="0" anchor="b"/>
                </a:tc>
                <a:extLst>
                  <a:ext uri="{0D108BD9-81ED-4DB2-BD59-A6C34878D82A}">
                    <a16:rowId xmlns:a16="http://schemas.microsoft.com/office/drawing/2014/main" val="10001"/>
                  </a:ext>
                </a:extLst>
              </a:tr>
              <a:tr h="14331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r" fontAlgn="b"/>
                      <a:r>
                        <a:rPr lang="es-ES" sz="1000" u="none" strike="noStrike">
                          <a:effectLst/>
                          <a:latin typeface="Trebuchet MS" panose="020B0603020202020204" pitchFamily="34" charset="0"/>
                        </a:rPr>
                        <a:t>Valor ICSc = Max ICSc : Bonificación 0,18</a:t>
                      </a:r>
                      <a:endParaRPr lang="es-ES" sz="1000" b="0" i="0" u="none" strike="noStrike">
                        <a:solidFill>
                          <a:srgbClr val="000000"/>
                        </a:solidFill>
                        <a:effectLst/>
                        <a:latin typeface="Trebuchet MS" panose="020B0603020202020204" pitchFamily="34" charset="0"/>
                      </a:endParaRPr>
                    </a:p>
                  </a:txBody>
                  <a:tcPr marL="8718" marR="8718" marT="8718" marB="0" anchor="b"/>
                </a:tc>
                <a:extLst>
                  <a:ext uri="{0D108BD9-81ED-4DB2-BD59-A6C34878D82A}">
                    <a16:rowId xmlns:a16="http://schemas.microsoft.com/office/drawing/2014/main" val="10002"/>
                  </a:ext>
                </a:extLst>
              </a:tr>
              <a:tr h="143310">
                <a:tc>
                  <a:txBody>
                    <a:bodyPr/>
                    <a:lstStyle/>
                    <a:p>
                      <a:pPr algn="r" fontAlgn="b"/>
                      <a:r>
                        <a:rPr lang="es-ES" sz="1000" u="none" strike="noStrike">
                          <a:effectLst/>
                          <a:latin typeface="Trebuchet MS" panose="020B0603020202020204" pitchFamily="34" charset="0"/>
                        </a:rPr>
                        <a:t>2</a:t>
                      </a:r>
                      <a:endParaRPr lang="es-ES" sz="1000" b="0" i="0" u="none" strike="noStrike">
                        <a:solidFill>
                          <a:srgbClr val="000000"/>
                        </a:solidFill>
                        <a:effectLst/>
                        <a:latin typeface="Trebuchet MS" panose="020B0603020202020204" pitchFamily="34" charset="0"/>
                      </a:endParaRPr>
                    </a:p>
                  </a:txBody>
                  <a:tcPr marL="8718" marR="8718" marT="8718" marB="0" anchor="b"/>
                </a:tc>
                <a:tc>
                  <a:txBody>
                    <a:bodyPr/>
                    <a:lstStyle/>
                    <a:p>
                      <a:pPr algn="l" fontAlgn="b"/>
                      <a:r>
                        <a:rPr lang="es-ES" sz="1000" u="none" strike="noStrike">
                          <a:effectLst/>
                          <a:latin typeface="Trebuchet MS" panose="020B0603020202020204" pitchFamily="34" charset="0"/>
                        </a:rPr>
                        <a:t>ICSc ≥ 1,2 x ICSt y ICSc &lt; 7</a:t>
                      </a:r>
                      <a:endParaRPr lang="es-ES" sz="1000" b="0" i="0" u="none" strike="noStrike">
                        <a:solidFill>
                          <a:srgbClr val="000000"/>
                        </a:solidFill>
                        <a:effectLst/>
                        <a:latin typeface="Trebuchet MS" panose="020B0603020202020204" pitchFamily="34" charset="0"/>
                      </a:endParaRPr>
                    </a:p>
                  </a:txBody>
                  <a:tcPr marL="8718" marR="8718" marT="8718" marB="0" anchor="b"/>
                </a:tc>
                <a:tc>
                  <a:txBody>
                    <a:bodyPr/>
                    <a:lstStyle/>
                    <a:p>
                      <a:pPr algn="l" fontAlgn="b"/>
                      <a:r>
                        <a:rPr lang="es-ES" sz="1000" u="none" strike="noStrike">
                          <a:effectLst/>
                          <a:latin typeface="Trebuchet MS" panose="020B0603020202020204" pitchFamily="34" charset="0"/>
                        </a:rPr>
                        <a:t>Neutro</a:t>
                      </a:r>
                      <a:endParaRPr lang="es-ES" sz="1000" b="0" i="0" u="none" strike="noStrike">
                        <a:solidFill>
                          <a:srgbClr val="000000"/>
                        </a:solidFill>
                        <a:effectLst/>
                        <a:latin typeface="Trebuchet MS" panose="020B0603020202020204" pitchFamily="34" charset="0"/>
                      </a:endParaRPr>
                    </a:p>
                  </a:txBody>
                  <a:tcPr marL="8718" marR="8718" marT="8718" marB="0" anchor="b"/>
                </a:tc>
                <a:tc>
                  <a:txBody>
                    <a:bodyPr/>
                    <a:lstStyle/>
                    <a:p>
                      <a:pPr algn="r" fontAlgn="b"/>
                      <a:r>
                        <a:rPr lang="es-ES" sz="1000" u="none" strike="noStrike">
                          <a:effectLst/>
                          <a:latin typeface="Trebuchet MS" panose="020B0603020202020204" pitchFamily="34" charset="0"/>
                        </a:rPr>
                        <a:t>0</a:t>
                      </a:r>
                      <a:endParaRPr lang="es-ES" sz="1000" b="0" i="0" u="none" strike="noStrike">
                        <a:solidFill>
                          <a:srgbClr val="000000"/>
                        </a:solidFill>
                        <a:effectLst/>
                        <a:latin typeface="Trebuchet MS" panose="020B0603020202020204" pitchFamily="34" charset="0"/>
                      </a:endParaRPr>
                    </a:p>
                  </a:txBody>
                  <a:tcPr marL="8718" marR="8718" marT="8718" marB="0" anchor="b"/>
                </a:tc>
                <a:extLst>
                  <a:ext uri="{0D108BD9-81ED-4DB2-BD59-A6C34878D82A}">
                    <a16:rowId xmlns:a16="http://schemas.microsoft.com/office/drawing/2014/main" val="10003"/>
                  </a:ext>
                </a:extLst>
              </a:tr>
              <a:tr h="143310">
                <a:tc>
                  <a:txBody>
                    <a:bodyPr/>
                    <a:lstStyle/>
                    <a:p>
                      <a:pPr algn="r" fontAlgn="b"/>
                      <a:r>
                        <a:rPr lang="es-ES" sz="1000" u="none" strike="noStrike">
                          <a:effectLst/>
                          <a:latin typeface="Trebuchet MS" panose="020B0603020202020204" pitchFamily="34" charset="0"/>
                        </a:rPr>
                        <a:t>3</a:t>
                      </a:r>
                      <a:endParaRPr lang="es-ES" sz="1000" b="0" i="0" u="none" strike="noStrike">
                        <a:solidFill>
                          <a:srgbClr val="000000"/>
                        </a:solidFill>
                        <a:effectLst/>
                        <a:latin typeface="Trebuchet MS" panose="020B0603020202020204" pitchFamily="34" charset="0"/>
                      </a:endParaRPr>
                    </a:p>
                  </a:txBody>
                  <a:tcPr marL="8718" marR="8718" marT="8718" marB="0" anchor="b"/>
                </a:tc>
                <a:tc>
                  <a:txBody>
                    <a:bodyPr/>
                    <a:lstStyle/>
                    <a:p>
                      <a:pPr algn="l" fontAlgn="b"/>
                      <a:r>
                        <a:rPr lang="fr-FR" sz="1000" u="none" strike="noStrike">
                          <a:effectLst/>
                          <a:latin typeface="Trebuchet MS" panose="020B0603020202020204" pitchFamily="34" charset="0"/>
                        </a:rPr>
                        <a:t>0,9 x ICSt &lt; ICSc &lt; 1,2 x ICSt</a:t>
                      </a:r>
                      <a:endParaRPr lang="fr-FR" sz="1000" b="0" i="0" u="none" strike="noStrike">
                        <a:solidFill>
                          <a:srgbClr val="000000"/>
                        </a:solidFill>
                        <a:effectLst/>
                        <a:latin typeface="Trebuchet MS" panose="020B0603020202020204" pitchFamily="34" charset="0"/>
                      </a:endParaRPr>
                    </a:p>
                  </a:txBody>
                  <a:tcPr marL="8718" marR="8718" marT="8718" marB="0" anchor="b"/>
                </a:tc>
                <a:tc>
                  <a:txBody>
                    <a:bodyPr/>
                    <a:lstStyle/>
                    <a:p>
                      <a:pPr algn="l" fontAlgn="b"/>
                      <a:r>
                        <a:rPr lang="es-ES" sz="1000" u="none" strike="noStrike">
                          <a:effectLst/>
                          <a:latin typeface="Trebuchet MS" panose="020B0603020202020204" pitchFamily="34" charset="0"/>
                        </a:rPr>
                        <a:t>Neutro</a:t>
                      </a:r>
                      <a:endParaRPr lang="es-ES" sz="1000" b="0" i="0" u="none" strike="noStrike">
                        <a:solidFill>
                          <a:srgbClr val="000000"/>
                        </a:solidFill>
                        <a:effectLst/>
                        <a:latin typeface="Trebuchet MS" panose="020B0603020202020204" pitchFamily="34" charset="0"/>
                      </a:endParaRPr>
                    </a:p>
                  </a:txBody>
                  <a:tcPr marL="8718" marR="8718" marT="8718" marB="0" anchor="b"/>
                </a:tc>
                <a:tc>
                  <a:txBody>
                    <a:bodyPr/>
                    <a:lstStyle/>
                    <a:p>
                      <a:pPr algn="r" fontAlgn="b"/>
                      <a:r>
                        <a:rPr lang="es-ES" sz="1000" u="none" strike="noStrike">
                          <a:effectLst/>
                          <a:latin typeface="Trebuchet MS" panose="020B0603020202020204" pitchFamily="34" charset="0"/>
                        </a:rPr>
                        <a:t>0</a:t>
                      </a:r>
                      <a:endParaRPr lang="es-ES" sz="1000" b="0" i="0" u="none" strike="noStrike">
                        <a:solidFill>
                          <a:srgbClr val="000000"/>
                        </a:solidFill>
                        <a:effectLst/>
                        <a:latin typeface="Trebuchet MS" panose="020B0603020202020204" pitchFamily="34" charset="0"/>
                      </a:endParaRPr>
                    </a:p>
                  </a:txBody>
                  <a:tcPr marL="8718" marR="8718" marT="8718" marB="0" anchor="b"/>
                </a:tc>
                <a:extLst>
                  <a:ext uri="{0D108BD9-81ED-4DB2-BD59-A6C34878D82A}">
                    <a16:rowId xmlns:a16="http://schemas.microsoft.com/office/drawing/2014/main" val="10004"/>
                  </a:ext>
                </a:extLst>
              </a:tr>
              <a:tr h="228121">
                <a:tc rowSpan="2">
                  <a:txBody>
                    <a:bodyPr/>
                    <a:lstStyle/>
                    <a:p>
                      <a:pPr algn="r" fontAlgn="ctr"/>
                      <a:r>
                        <a:rPr lang="es-ES" sz="1000" u="none" strike="noStrike">
                          <a:effectLst/>
                          <a:latin typeface="Trebuchet MS" panose="020B0603020202020204" pitchFamily="34" charset="0"/>
                        </a:rPr>
                        <a:t>4</a:t>
                      </a:r>
                      <a:endParaRPr lang="es-ES" sz="1000" b="0" i="0" u="none" strike="noStrike">
                        <a:solidFill>
                          <a:srgbClr val="000000"/>
                        </a:solidFill>
                        <a:effectLst/>
                        <a:latin typeface="Trebuchet MS" panose="020B0603020202020204" pitchFamily="34" charset="0"/>
                      </a:endParaRPr>
                    </a:p>
                  </a:txBody>
                  <a:tcPr marL="8718" marR="8718" marT="8718" marB="0" anchor="ctr"/>
                </a:tc>
                <a:tc rowSpan="2">
                  <a:txBody>
                    <a:bodyPr/>
                    <a:lstStyle/>
                    <a:p>
                      <a:pPr algn="l" fontAlgn="ctr"/>
                      <a:r>
                        <a:rPr lang="es-ES" sz="1000" u="none" strike="noStrike" dirty="0" err="1">
                          <a:effectLst/>
                          <a:latin typeface="Trebuchet MS" panose="020B0603020202020204" pitchFamily="34" charset="0"/>
                        </a:rPr>
                        <a:t>ICSc</a:t>
                      </a:r>
                      <a:r>
                        <a:rPr lang="es-ES" sz="1000" u="none" strike="noStrike" dirty="0">
                          <a:effectLst/>
                          <a:latin typeface="Trebuchet MS" panose="020B0603020202020204" pitchFamily="34" charset="0"/>
                        </a:rPr>
                        <a:t> &lt; 0,9 x </a:t>
                      </a:r>
                      <a:r>
                        <a:rPr lang="es-ES" sz="1000" u="none" strike="noStrike" dirty="0" err="1">
                          <a:effectLst/>
                          <a:latin typeface="Trebuchet MS" panose="020B0603020202020204" pitchFamily="34" charset="0"/>
                        </a:rPr>
                        <a:t>ICSt</a:t>
                      </a:r>
                      <a:endParaRPr lang="es-ES" sz="1000" b="0" i="0" u="none" strike="noStrike" dirty="0">
                        <a:solidFill>
                          <a:srgbClr val="000000"/>
                        </a:solidFill>
                        <a:effectLst/>
                        <a:latin typeface="Trebuchet MS" panose="020B0603020202020204" pitchFamily="34" charset="0"/>
                      </a:endParaRPr>
                    </a:p>
                  </a:txBody>
                  <a:tcPr marL="8718" marR="8718" marT="8718" marB="0" anchor="ctr"/>
                </a:tc>
                <a:tc rowSpan="2">
                  <a:txBody>
                    <a:bodyPr/>
                    <a:lstStyle/>
                    <a:p>
                      <a:pPr algn="l" fontAlgn="ctr"/>
                      <a:r>
                        <a:rPr lang="es-ES" sz="1000" u="none" strike="noStrike" dirty="0">
                          <a:effectLst/>
                          <a:latin typeface="Trebuchet MS" panose="020B0603020202020204" pitchFamily="34" charset="0"/>
                        </a:rPr>
                        <a:t>Penalización proporcional</a:t>
                      </a:r>
                      <a:endParaRPr lang="es-ES" sz="1000" b="0" i="0" u="none" strike="noStrike" dirty="0">
                        <a:solidFill>
                          <a:srgbClr val="000000"/>
                        </a:solidFill>
                        <a:effectLst/>
                        <a:latin typeface="Trebuchet MS" panose="020B0603020202020204" pitchFamily="34" charset="0"/>
                      </a:endParaRPr>
                    </a:p>
                  </a:txBody>
                  <a:tcPr marL="8718" marR="8718" marT="8718" marB="0" anchor="ctr"/>
                </a:tc>
                <a:tc>
                  <a:txBody>
                    <a:bodyPr/>
                    <a:lstStyle/>
                    <a:p>
                      <a:pPr algn="r" fontAlgn="b"/>
                      <a:r>
                        <a:rPr lang="es-ES" sz="1000" u="none" strike="noStrike">
                          <a:effectLst/>
                          <a:latin typeface="Trebuchet MS" panose="020B0603020202020204" pitchFamily="34" charset="0"/>
                        </a:rPr>
                        <a:t>Pc =(1 - ICSc - Min ICSc / ICSt - Min ICSc ) x 0,13</a:t>
                      </a:r>
                      <a:endParaRPr lang="es-ES" sz="1000" b="0" i="0" u="none" strike="noStrike">
                        <a:solidFill>
                          <a:srgbClr val="000000"/>
                        </a:solidFill>
                        <a:effectLst/>
                        <a:latin typeface="Trebuchet MS" panose="020B0603020202020204" pitchFamily="34" charset="0"/>
                      </a:endParaRPr>
                    </a:p>
                  </a:txBody>
                  <a:tcPr marL="8718" marR="8718" marT="8718" marB="0" anchor="b"/>
                </a:tc>
                <a:extLst>
                  <a:ext uri="{0D108BD9-81ED-4DB2-BD59-A6C34878D82A}">
                    <a16:rowId xmlns:a16="http://schemas.microsoft.com/office/drawing/2014/main" val="10005"/>
                  </a:ext>
                </a:extLst>
              </a:tr>
              <a:tr h="14331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r" fontAlgn="b"/>
                      <a:r>
                        <a:rPr lang="es-ES" sz="1000" u="none" strike="noStrike" dirty="0">
                          <a:effectLst/>
                          <a:latin typeface="Trebuchet MS" panose="020B0603020202020204" pitchFamily="34" charset="0"/>
                        </a:rPr>
                        <a:t>Valor </a:t>
                      </a:r>
                      <a:r>
                        <a:rPr lang="es-ES" sz="1000" u="none" strike="noStrike" dirty="0" err="1">
                          <a:effectLst/>
                          <a:latin typeface="Trebuchet MS" panose="020B0603020202020204" pitchFamily="34" charset="0"/>
                        </a:rPr>
                        <a:t>ICSc</a:t>
                      </a:r>
                      <a:r>
                        <a:rPr lang="es-ES" sz="1000" u="none" strike="noStrike" dirty="0">
                          <a:effectLst/>
                          <a:latin typeface="Trebuchet MS" panose="020B0603020202020204" pitchFamily="34" charset="0"/>
                        </a:rPr>
                        <a:t> = </a:t>
                      </a:r>
                      <a:r>
                        <a:rPr lang="es-ES" sz="1000" u="none" strike="noStrike" dirty="0" err="1">
                          <a:effectLst/>
                          <a:latin typeface="Trebuchet MS" panose="020B0603020202020204" pitchFamily="34" charset="0"/>
                        </a:rPr>
                        <a:t>Mín</a:t>
                      </a:r>
                      <a:r>
                        <a:rPr lang="es-ES" sz="1000" u="none" strike="noStrike" dirty="0">
                          <a:effectLst/>
                          <a:latin typeface="Trebuchet MS" panose="020B0603020202020204" pitchFamily="34" charset="0"/>
                        </a:rPr>
                        <a:t> </a:t>
                      </a:r>
                      <a:r>
                        <a:rPr lang="es-ES" sz="1000" u="none" strike="noStrike" dirty="0" err="1">
                          <a:effectLst/>
                          <a:latin typeface="Trebuchet MS" panose="020B0603020202020204" pitchFamily="34" charset="0"/>
                        </a:rPr>
                        <a:t>ICSc</a:t>
                      </a:r>
                      <a:r>
                        <a:rPr lang="es-ES" sz="1000" u="none" strike="noStrike" dirty="0">
                          <a:effectLst/>
                          <a:latin typeface="Trebuchet MS" panose="020B0603020202020204" pitchFamily="34" charset="0"/>
                        </a:rPr>
                        <a:t> : Penalización 0,13</a:t>
                      </a:r>
                      <a:endParaRPr lang="es-ES" sz="1000" b="0" i="0" u="none" strike="noStrike" dirty="0">
                        <a:solidFill>
                          <a:srgbClr val="000000"/>
                        </a:solidFill>
                        <a:effectLst/>
                        <a:latin typeface="Trebuchet MS" panose="020B0603020202020204" pitchFamily="34" charset="0"/>
                      </a:endParaRPr>
                    </a:p>
                  </a:txBody>
                  <a:tcPr marL="8718" marR="8718" marT="8718" marB="0" anchor="b"/>
                </a:tc>
                <a:extLst>
                  <a:ext uri="{0D108BD9-81ED-4DB2-BD59-A6C34878D82A}">
                    <a16:rowId xmlns:a16="http://schemas.microsoft.com/office/drawing/2014/main" val="10006"/>
                  </a:ext>
                </a:extLst>
              </a:tr>
            </a:tbl>
          </a:graphicData>
        </a:graphic>
      </p:graphicFrame>
      <p:sp>
        <p:nvSpPr>
          <p:cNvPr id="11" name="Rectángulo 10"/>
          <p:cNvSpPr/>
          <p:nvPr/>
        </p:nvSpPr>
        <p:spPr>
          <a:xfrm>
            <a:off x="755575" y="3829725"/>
            <a:ext cx="4608515" cy="253916"/>
          </a:xfrm>
          <a:prstGeom prst="rect">
            <a:avLst/>
          </a:prstGeom>
          <a:ln>
            <a:solidFill>
              <a:srgbClr val="0070C0"/>
            </a:solidFill>
          </a:ln>
        </p:spPr>
        <p:txBody>
          <a:bodyPr wrap="square">
            <a:spAutoFit/>
          </a:bodyPr>
          <a:lstStyle/>
          <a:p>
            <a:r>
              <a:rPr lang="fr-FR" sz="1050" b="1" dirty="0">
                <a:solidFill>
                  <a:srgbClr val="000000"/>
                </a:solidFill>
                <a:latin typeface="Trebuchet MS" panose="020B0603020202020204" pitchFamily="34" charset="0"/>
              </a:rPr>
              <a:t>Umbral </a:t>
            </a:r>
            <a:r>
              <a:rPr lang="fr-FR" sz="1050" b="1" dirty="0" smtClean="0">
                <a:solidFill>
                  <a:srgbClr val="000000"/>
                </a:solidFill>
                <a:latin typeface="Trebuchet MS" panose="020B0603020202020204" pitchFamily="34" charset="0"/>
              </a:rPr>
              <a:t>inaceptable año 2020 </a:t>
            </a:r>
            <a:r>
              <a:rPr lang="fr-FR" sz="1050" b="1" dirty="0">
                <a:solidFill>
                  <a:srgbClr val="000000"/>
                </a:solidFill>
                <a:latin typeface="Trebuchet MS" panose="020B0603020202020204" pitchFamily="34" charset="0"/>
              </a:rPr>
              <a:t>(ICSc &lt; (0,9*ICSt)</a:t>
            </a:r>
            <a:r>
              <a:rPr lang="fr-FR" sz="1050" b="1" dirty="0">
                <a:latin typeface="Trebuchet MS" panose="020B0603020202020204" pitchFamily="34" charset="0"/>
              </a:rPr>
              <a:t> </a:t>
            </a:r>
            <a:r>
              <a:rPr lang="fr-FR" sz="1050" b="1" dirty="0">
                <a:solidFill>
                  <a:srgbClr val="000000"/>
                </a:solidFill>
                <a:latin typeface="Trebuchet MS" panose="020B0603020202020204" pitchFamily="34" charset="0"/>
              </a:rPr>
              <a:t>(0,9*8,08=7,27)</a:t>
            </a:r>
            <a:r>
              <a:rPr lang="fr-FR" sz="1050" b="1" dirty="0">
                <a:latin typeface="Trebuchet MS" panose="020B0603020202020204" pitchFamily="34" charset="0"/>
              </a:rPr>
              <a:t> </a:t>
            </a:r>
            <a:endParaRPr lang="es-ES" sz="1050" b="1" dirty="0">
              <a:latin typeface="Trebuchet MS" panose="020B0603020202020204" pitchFamily="34" charset="0"/>
            </a:endParaRPr>
          </a:p>
        </p:txBody>
      </p:sp>
      <p:graphicFrame>
        <p:nvGraphicFramePr>
          <p:cNvPr id="12" name="Tabla 11"/>
          <p:cNvGraphicFramePr>
            <a:graphicFrameLocks noGrp="1"/>
          </p:cNvGraphicFramePr>
          <p:nvPr>
            <p:extLst>
              <p:ext uri="{D42A27DB-BD31-4B8C-83A1-F6EECF244321}">
                <p14:modId xmlns:p14="http://schemas.microsoft.com/office/powerpoint/2010/main" val="2690677923"/>
              </p:ext>
            </p:extLst>
          </p:nvPr>
        </p:nvGraphicFramePr>
        <p:xfrm>
          <a:off x="755575" y="4108316"/>
          <a:ext cx="4608515" cy="895408"/>
        </p:xfrm>
        <a:graphic>
          <a:graphicData uri="http://schemas.openxmlformats.org/drawingml/2006/table">
            <a:tbl>
              <a:tblPr firstRow="1" firstCol="1">
                <a:tableStyleId>{B301B821-A1FF-4177-AEE7-76D212191A09}</a:tableStyleId>
              </a:tblPr>
              <a:tblGrid>
                <a:gridCol w="921703">
                  <a:extLst>
                    <a:ext uri="{9D8B030D-6E8A-4147-A177-3AD203B41FA5}">
                      <a16:colId xmlns:a16="http://schemas.microsoft.com/office/drawing/2014/main" val="1915962915"/>
                    </a:ext>
                  </a:extLst>
                </a:gridCol>
                <a:gridCol w="921703">
                  <a:extLst>
                    <a:ext uri="{9D8B030D-6E8A-4147-A177-3AD203B41FA5}">
                      <a16:colId xmlns:a16="http://schemas.microsoft.com/office/drawing/2014/main" val="1672892656"/>
                    </a:ext>
                  </a:extLst>
                </a:gridCol>
                <a:gridCol w="921703">
                  <a:extLst>
                    <a:ext uri="{9D8B030D-6E8A-4147-A177-3AD203B41FA5}">
                      <a16:colId xmlns:a16="http://schemas.microsoft.com/office/drawing/2014/main" val="2960321404"/>
                    </a:ext>
                  </a:extLst>
                </a:gridCol>
                <a:gridCol w="921703">
                  <a:extLst>
                    <a:ext uri="{9D8B030D-6E8A-4147-A177-3AD203B41FA5}">
                      <a16:colId xmlns:a16="http://schemas.microsoft.com/office/drawing/2014/main" val="3823239762"/>
                    </a:ext>
                  </a:extLst>
                </a:gridCol>
                <a:gridCol w="921703">
                  <a:extLst>
                    <a:ext uri="{9D8B030D-6E8A-4147-A177-3AD203B41FA5}">
                      <a16:colId xmlns:a16="http://schemas.microsoft.com/office/drawing/2014/main" val="301251630"/>
                    </a:ext>
                  </a:extLst>
                </a:gridCol>
              </a:tblGrid>
              <a:tr h="315115">
                <a:tc>
                  <a:txBody>
                    <a:bodyPr/>
                    <a:lstStyle/>
                    <a:p>
                      <a:pPr algn="ctr" fontAlgn="b"/>
                      <a:r>
                        <a:rPr lang="es-ES" sz="1000" u="none" strike="noStrike">
                          <a:effectLst/>
                          <a:latin typeface="Trebuchet MS" panose="020B0603020202020204" pitchFamily="34" charset="0"/>
                        </a:rPr>
                        <a:t>Concesión</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ICSc</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ICSt</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Resultado</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Penaliza (si/no)</a:t>
                      </a:r>
                      <a:endParaRPr lang="es-ES" sz="10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669820013"/>
                  </a:ext>
                </a:extLst>
              </a:tr>
              <a:tr h="193431">
                <a:tc>
                  <a:txBody>
                    <a:bodyPr/>
                    <a:lstStyle/>
                    <a:p>
                      <a:pPr algn="ctr" fontAlgn="b"/>
                      <a:r>
                        <a:rPr lang="es-ES" sz="1000" u="none" strike="noStrike">
                          <a:effectLst/>
                          <a:latin typeface="Trebuchet MS" panose="020B0603020202020204" pitchFamily="34" charset="0"/>
                        </a:rPr>
                        <a:t>VCM-605</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8,39</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8,08</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(8,39 &gt; 7,27)</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No penaliza</a:t>
                      </a:r>
                      <a:endParaRPr lang="es-ES" sz="10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065368522"/>
                  </a:ext>
                </a:extLst>
              </a:tr>
              <a:tr h="193431">
                <a:tc>
                  <a:txBody>
                    <a:bodyPr/>
                    <a:lstStyle/>
                    <a:p>
                      <a:pPr algn="ctr" fontAlgn="b"/>
                      <a:r>
                        <a:rPr lang="es-ES" sz="1000" u="none" strike="noStrike">
                          <a:effectLst/>
                          <a:latin typeface="Trebuchet MS" panose="020B0603020202020204" pitchFamily="34" charset="0"/>
                        </a:rPr>
                        <a:t>URCM-152</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8,27</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8,08</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(8,27 &gt; 7,27)</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No penaliza</a:t>
                      </a:r>
                      <a:endParaRPr lang="es-ES" sz="10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857143083"/>
                  </a:ext>
                </a:extLst>
              </a:tr>
              <a:tr h="193431">
                <a:tc>
                  <a:txBody>
                    <a:bodyPr/>
                    <a:lstStyle/>
                    <a:p>
                      <a:pPr algn="ctr" fontAlgn="b"/>
                      <a:r>
                        <a:rPr lang="es-ES" sz="1000" u="none" strike="noStrike" dirty="0">
                          <a:effectLst/>
                          <a:latin typeface="Trebuchet MS" panose="020B0603020202020204" pitchFamily="34" charset="0"/>
                        </a:rPr>
                        <a:t>VCM-603</a:t>
                      </a:r>
                      <a:endParaRPr lang="es-ES" sz="10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dirty="0">
                          <a:effectLst/>
                          <a:latin typeface="Trebuchet MS" panose="020B0603020202020204" pitchFamily="34" charset="0"/>
                        </a:rPr>
                        <a:t>8,10</a:t>
                      </a:r>
                      <a:endParaRPr lang="es-ES" sz="10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a:effectLst/>
                          <a:latin typeface="Trebuchet MS" panose="020B0603020202020204" pitchFamily="34" charset="0"/>
                        </a:rPr>
                        <a:t>8,08</a:t>
                      </a:r>
                      <a:endParaRPr lang="es-ES" sz="10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dirty="0">
                          <a:effectLst/>
                          <a:latin typeface="Trebuchet MS" panose="020B0603020202020204" pitchFamily="34" charset="0"/>
                        </a:rPr>
                        <a:t>(8,10 &gt; 7,27)</a:t>
                      </a:r>
                      <a:endParaRPr lang="es-ES" sz="10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1000" u="none" strike="noStrike" dirty="0">
                          <a:effectLst/>
                          <a:latin typeface="Trebuchet MS" panose="020B0603020202020204" pitchFamily="34" charset="0"/>
                        </a:rPr>
                        <a:t>No penaliza</a:t>
                      </a:r>
                      <a:endParaRPr lang="es-ES" sz="10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944311263"/>
                  </a:ext>
                </a:extLst>
              </a:tr>
            </a:tbl>
          </a:graphicData>
        </a:graphic>
      </p:graphicFrame>
      <p:sp>
        <p:nvSpPr>
          <p:cNvPr id="14" name="18 Rectángulo"/>
          <p:cNvSpPr/>
          <p:nvPr/>
        </p:nvSpPr>
        <p:spPr>
          <a:xfrm>
            <a:off x="5493355" y="4221818"/>
            <a:ext cx="2828302" cy="769441"/>
          </a:xfrm>
          <a:prstGeom prst="rect">
            <a:avLst/>
          </a:prstGeom>
          <a:ln w="28575">
            <a:solidFill>
              <a:srgbClr val="0070C0"/>
            </a:solidFill>
          </a:ln>
        </p:spPr>
        <p:txBody>
          <a:bodyPr wrap="square">
            <a:spAutoFit/>
          </a:bodyPr>
          <a:lstStyle/>
          <a:p>
            <a:pPr algn="just"/>
            <a:r>
              <a:rPr lang="es-ES" sz="1100" b="1" dirty="0" smtClean="0">
                <a:latin typeface="Trebuchet MS" panose="020B0603020202020204" pitchFamily="34" charset="0"/>
              </a:rPr>
              <a:t>En ninguna de las 3 concesiones obtenemos penalización, ya que superamos holgadamente el umbral inaceptable </a:t>
            </a:r>
            <a:endParaRPr lang="es-ES" sz="1100" b="1" dirty="0">
              <a:latin typeface="Trebuchet MS" panose="020B0603020202020204" pitchFamily="34" charset="0"/>
            </a:endParaRPr>
          </a:p>
        </p:txBody>
      </p:sp>
      <p:sp>
        <p:nvSpPr>
          <p:cNvPr id="15" name="18 Rectángulo"/>
          <p:cNvSpPr/>
          <p:nvPr/>
        </p:nvSpPr>
        <p:spPr>
          <a:xfrm>
            <a:off x="755574" y="5111232"/>
            <a:ext cx="7580831" cy="1546577"/>
          </a:xfrm>
          <a:prstGeom prst="rect">
            <a:avLst/>
          </a:prstGeom>
          <a:ln w="28575">
            <a:solidFill>
              <a:srgbClr val="0070C0"/>
            </a:solidFill>
          </a:ln>
        </p:spPr>
        <p:txBody>
          <a:bodyPr wrap="square">
            <a:spAutoFit/>
          </a:bodyPr>
          <a:lstStyle/>
          <a:p>
            <a:pPr algn="just"/>
            <a:r>
              <a:rPr lang="es-ES" sz="1050" b="1" dirty="0" smtClean="0">
                <a:latin typeface="Trebuchet MS" panose="020B0603020202020204" pitchFamily="34" charset="0"/>
              </a:rPr>
              <a:t>El valor de este indicador para las 3 concesiones sería neutro (valor 0) a pesar de haber obtenido unas valoraciones del indicador ICS superiores a 8 puntos sobre un total de 10. </a:t>
            </a:r>
          </a:p>
          <a:p>
            <a:pPr algn="just"/>
            <a:r>
              <a:rPr lang="es-ES" sz="1050" b="1" dirty="0" smtClean="0">
                <a:latin typeface="Trebuchet MS" panose="020B0603020202020204" pitchFamily="34" charset="0"/>
              </a:rPr>
              <a:t>Estaríamos en el caso 3, puesto que nuestro valor es superior al umbral inaceptable pero inferior al valor que daría lugar a bonificación:</a:t>
            </a:r>
          </a:p>
          <a:p>
            <a:pPr marL="628650" lvl="1" indent="-171450" algn="just">
              <a:buFont typeface="Arial" panose="020B0604020202020204" pitchFamily="34" charset="0"/>
              <a:buChar char="•"/>
            </a:pPr>
            <a:r>
              <a:rPr lang="es-ES" sz="1050" b="1" dirty="0" smtClean="0">
                <a:latin typeface="Trebuchet MS" panose="020B0603020202020204" pitchFamily="34" charset="0"/>
              </a:rPr>
              <a:t>Concesión VCM-605: (7,27 &lt; 8,39 &lt; 9,696)</a:t>
            </a:r>
          </a:p>
          <a:p>
            <a:pPr marL="628650" lvl="1" indent="-171450" algn="just">
              <a:buFont typeface="Arial" panose="020B0604020202020204" pitchFamily="34" charset="0"/>
              <a:buChar char="•"/>
            </a:pPr>
            <a:r>
              <a:rPr lang="es-ES" sz="1050" b="1" dirty="0" smtClean="0">
                <a:latin typeface="Trebuchet MS" panose="020B0603020202020204" pitchFamily="34" charset="0"/>
              </a:rPr>
              <a:t>Concesión URCM-152: (7,27 &lt; 8,27 &lt; 9,696)</a:t>
            </a:r>
          </a:p>
          <a:p>
            <a:pPr marL="628650" lvl="1" indent="-171450" algn="just">
              <a:buFont typeface="Arial" panose="020B0604020202020204" pitchFamily="34" charset="0"/>
              <a:buChar char="•"/>
            </a:pPr>
            <a:r>
              <a:rPr lang="es-ES" sz="1050" b="1" dirty="0" smtClean="0">
                <a:latin typeface="Trebuchet MS" panose="020B0603020202020204" pitchFamily="34" charset="0"/>
              </a:rPr>
              <a:t>Concesión VCM-603: (7,27 &lt; 8,10 &lt; 9,696)</a:t>
            </a:r>
          </a:p>
          <a:p>
            <a:pPr algn="just"/>
            <a:r>
              <a:rPr lang="es-ES" sz="1050" b="1" dirty="0" smtClean="0">
                <a:latin typeface="Trebuchet MS" panose="020B0603020202020204" pitchFamily="34" charset="0"/>
              </a:rPr>
              <a:t>Ya que para obtener una valoración positiva (caso 1 de </a:t>
            </a:r>
            <a:r>
              <a:rPr lang="es-ES" sz="1050" b="1" dirty="0">
                <a:latin typeface="Trebuchet MS" panose="020B0603020202020204" pitchFamily="34" charset="0"/>
              </a:rPr>
              <a:t>la tabla </a:t>
            </a:r>
            <a:r>
              <a:rPr lang="es-ES" sz="1050" b="1" dirty="0" err="1">
                <a:latin typeface="Trebuchet MS" panose="020B0603020202020204" pitchFamily="34" charset="0"/>
              </a:rPr>
              <a:t>ICSc</a:t>
            </a:r>
            <a:r>
              <a:rPr lang="es-ES" sz="1050" b="1" dirty="0">
                <a:latin typeface="Trebuchet MS" panose="020B0603020202020204" pitchFamily="34" charset="0"/>
              </a:rPr>
              <a:t> ≥ 1,2 x </a:t>
            </a:r>
            <a:r>
              <a:rPr lang="es-ES" sz="1050" b="1" dirty="0" err="1">
                <a:latin typeface="Trebuchet MS" panose="020B0603020202020204" pitchFamily="34" charset="0"/>
              </a:rPr>
              <a:t>ICSt</a:t>
            </a:r>
            <a:r>
              <a:rPr lang="es-ES" sz="1050" b="1" dirty="0">
                <a:latin typeface="Trebuchet MS" panose="020B0603020202020204" pitchFamily="34" charset="0"/>
              </a:rPr>
              <a:t> y </a:t>
            </a:r>
            <a:r>
              <a:rPr lang="es-ES" sz="1050" b="1" dirty="0" err="1">
                <a:latin typeface="Trebuchet MS" panose="020B0603020202020204" pitchFamily="34" charset="0"/>
              </a:rPr>
              <a:t>ICSc</a:t>
            </a:r>
            <a:r>
              <a:rPr lang="es-ES" sz="1050" b="1" dirty="0">
                <a:latin typeface="Trebuchet MS" panose="020B0603020202020204" pitchFamily="34" charset="0"/>
              </a:rPr>
              <a:t> ≥ </a:t>
            </a:r>
            <a:r>
              <a:rPr lang="es-ES" sz="1050" b="1" dirty="0" smtClean="0">
                <a:latin typeface="Trebuchet MS" panose="020B0603020202020204" pitchFamily="34" charset="0"/>
              </a:rPr>
              <a:t>7) tendríamos a que haber obtenido un valor igual o superior a 9,696 puntos (1,2*8,08 = 9,696).</a:t>
            </a:r>
          </a:p>
        </p:txBody>
      </p:sp>
    </p:spTree>
    <p:extLst>
      <p:ext uri="{BB962C8B-B14F-4D97-AF65-F5344CB8AC3E}">
        <p14:creationId xmlns:p14="http://schemas.microsoft.com/office/powerpoint/2010/main" val="262264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2</a:t>
            </a:r>
            <a:r>
              <a:rPr lang="es-ES" sz="1800" dirty="0" smtClean="0">
                <a:latin typeface="Trebuchet MS" panose="020B0603020202020204" pitchFamily="34" charset="0"/>
              </a:rPr>
              <a:t>. SATISFACCIÓN DE LOS USUARIOS CON EL SERVICIO, CONCESIÓN VCM-605</a:t>
            </a:r>
            <a:endParaRPr lang="es-ES" sz="1800" dirty="0">
              <a:latin typeface="Trebuchet MS" panose="020B0603020202020204" pitchFamily="34" charset="0"/>
            </a:endParaRPr>
          </a:p>
        </p:txBody>
      </p:sp>
      <p:sp>
        <p:nvSpPr>
          <p:cNvPr id="7" name="18 Rectángulo"/>
          <p:cNvSpPr/>
          <p:nvPr/>
        </p:nvSpPr>
        <p:spPr>
          <a:xfrm>
            <a:off x="539552" y="775737"/>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VALORACIÓN GLOBAL DE LA SATISFACCIÓN</a:t>
            </a:r>
            <a:endParaRPr lang="es-ES" sz="1200" b="1" u="sng" dirty="0">
              <a:latin typeface="Trebuchet MS" panose="020B0603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218273421"/>
              </p:ext>
            </p:extLst>
          </p:nvPr>
        </p:nvGraphicFramePr>
        <p:xfrm>
          <a:off x="683568" y="1233469"/>
          <a:ext cx="3990970" cy="985590"/>
        </p:xfrm>
        <a:graphic>
          <a:graphicData uri="http://schemas.openxmlformats.org/drawingml/2006/table">
            <a:tbl>
              <a:tblPr firstRow="1" firstCol="1">
                <a:tableStyleId>{5C22544A-7EE6-4342-B048-85BDC9FD1C3A}</a:tableStyleId>
              </a:tblPr>
              <a:tblGrid>
                <a:gridCol w="930802">
                  <a:extLst>
                    <a:ext uri="{9D8B030D-6E8A-4147-A177-3AD203B41FA5}">
                      <a16:colId xmlns:a16="http://schemas.microsoft.com/office/drawing/2014/main" val="229922453"/>
                    </a:ext>
                  </a:extLst>
                </a:gridCol>
                <a:gridCol w="382521">
                  <a:extLst>
                    <a:ext uri="{9D8B030D-6E8A-4147-A177-3AD203B41FA5}">
                      <a16:colId xmlns:a16="http://schemas.microsoft.com/office/drawing/2014/main" val="645001574"/>
                    </a:ext>
                  </a:extLst>
                </a:gridCol>
                <a:gridCol w="382521">
                  <a:extLst>
                    <a:ext uri="{9D8B030D-6E8A-4147-A177-3AD203B41FA5}">
                      <a16:colId xmlns:a16="http://schemas.microsoft.com/office/drawing/2014/main" val="4011425271"/>
                    </a:ext>
                  </a:extLst>
                </a:gridCol>
                <a:gridCol w="382521">
                  <a:extLst>
                    <a:ext uri="{9D8B030D-6E8A-4147-A177-3AD203B41FA5}">
                      <a16:colId xmlns:a16="http://schemas.microsoft.com/office/drawing/2014/main" val="4240788329"/>
                    </a:ext>
                  </a:extLst>
                </a:gridCol>
                <a:gridCol w="382521">
                  <a:extLst>
                    <a:ext uri="{9D8B030D-6E8A-4147-A177-3AD203B41FA5}">
                      <a16:colId xmlns:a16="http://schemas.microsoft.com/office/drawing/2014/main" val="2803810109"/>
                    </a:ext>
                  </a:extLst>
                </a:gridCol>
                <a:gridCol w="382521">
                  <a:extLst>
                    <a:ext uri="{9D8B030D-6E8A-4147-A177-3AD203B41FA5}">
                      <a16:colId xmlns:a16="http://schemas.microsoft.com/office/drawing/2014/main" val="3005476042"/>
                    </a:ext>
                  </a:extLst>
                </a:gridCol>
                <a:gridCol w="382521">
                  <a:extLst>
                    <a:ext uri="{9D8B030D-6E8A-4147-A177-3AD203B41FA5}">
                      <a16:colId xmlns:a16="http://schemas.microsoft.com/office/drawing/2014/main" val="2713309966"/>
                    </a:ext>
                  </a:extLst>
                </a:gridCol>
                <a:gridCol w="382521">
                  <a:extLst>
                    <a:ext uri="{9D8B030D-6E8A-4147-A177-3AD203B41FA5}">
                      <a16:colId xmlns:a16="http://schemas.microsoft.com/office/drawing/2014/main" val="1591356554"/>
                    </a:ext>
                  </a:extLst>
                </a:gridCol>
                <a:gridCol w="382521">
                  <a:extLst>
                    <a:ext uri="{9D8B030D-6E8A-4147-A177-3AD203B41FA5}">
                      <a16:colId xmlns:a16="http://schemas.microsoft.com/office/drawing/2014/main" val="1180247809"/>
                    </a:ext>
                  </a:extLst>
                </a:gridCol>
              </a:tblGrid>
              <a:tr h="199050">
                <a:tc>
                  <a:txBody>
                    <a:bodyPr/>
                    <a:lstStyle/>
                    <a:p>
                      <a:pPr algn="l" fontAlgn="b"/>
                      <a:endParaRPr lang="es-ES" sz="11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830641075"/>
                  </a:ext>
                </a:extLst>
              </a:tr>
              <a:tr h="199050">
                <a:tc>
                  <a:txBody>
                    <a:bodyPr/>
                    <a:lstStyle/>
                    <a:p>
                      <a:pPr algn="l" fontAlgn="ctr"/>
                      <a:r>
                        <a:rPr lang="es-ES" sz="900" u="none" strike="noStrike">
                          <a:effectLst/>
                          <a:latin typeface="Trebuchet MS" panose="020B0603020202020204" pitchFamily="34" charset="0"/>
                        </a:rPr>
                        <a:t>Valoración 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8,67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7,87</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946668133"/>
                  </a:ext>
                </a:extLst>
              </a:tr>
              <a:tr h="306820">
                <a:tc>
                  <a:txBody>
                    <a:bodyPr/>
                    <a:lstStyle/>
                    <a:p>
                      <a:pPr algn="l" fontAlgn="ctr"/>
                      <a:r>
                        <a:rPr lang="es-ES" sz="900" u="none" strike="noStrike">
                          <a:effectLst/>
                          <a:latin typeface="Trebuchet MS" panose="020B0603020202020204" pitchFamily="34" charset="0"/>
                        </a:rPr>
                        <a:t>Valoración Red Interurbanos</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413143139"/>
                  </a:ext>
                </a:extLst>
              </a:tr>
              <a:tr h="199050">
                <a:tc>
                  <a:txBody>
                    <a:bodyPr/>
                    <a:lstStyle/>
                    <a:p>
                      <a:pPr algn="l" fontAlgn="ctr"/>
                      <a:r>
                        <a:rPr lang="es-ES" sz="900" u="none" strike="noStrike">
                          <a:effectLst/>
                          <a:latin typeface="Trebuchet MS" panose="020B0603020202020204" pitchFamily="34" charset="0"/>
                        </a:rPr>
                        <a:t>% Variación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9,70%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9,89%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3,47%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9,19%</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4,33%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2,40%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997660013"/>
                  </a:ext>
                </a:extLst>
              </a:tr>
            </a:tbl>
          </a:graphicData>
        </a:graphic>
      </p:graphicFrame>
      <p:graphicFrame>
        <p:nvGraphicFramePr>
          <p:cNvPr id="9" name="Gráfico 8"/>
          <p:cNvGraphicFramePr>
            <a:graphicFrameLocks/>
          </p:cNvGraphicFramePr>
          <p:nvPr>
            <p:extLst>
              <p:ext uri="{D42A27DB-BD31-4B8C-83A1-F6EECF244321}">
                <p14:modId xmlns:p14="http://schemas.microsoft.com/office/powerpoint/2010/main" val="224499243"/>
              </p:ext>
            </p:extLst>
          </p:nvPr>
        </p:nvGraphicFramePr>
        <p:xfrm>
          <a:off x="4707118" y="1233469"/>
          <a:ext cx="4104461" cy="2560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978815925"/>
              </p:ext>
            </p:extLst>
          </p:nvPr>
        </p:nvGraphicFramePr>
        <p:xfrm>
          <a:off x="683568" y="4797152"/>
          <a:ext cx="5184573" cy="1368150"/>
        </p:xfrm>
        <a:graphic>
          <a:graphicData uri="http://schemas.openxmlformats.org/drawingml/2006/table">
            <a:tbl>
              <a:tblPr firstRow="1" firstCol="1">
                <a:tableStyleId>{5C22544A-7EE6-4342-B048-85BDC9FD1C3A}</a:tableStyleId>
              </a:tblPr>
              <a:tblGrid>
                <a:gridCol w="1209181">
                  <a:extLst>
                    <a:ext uri="{9D8B030D-6E8A-4147-A177-3AD203B41FA5}">
                      <a16:colId xmlns:a16="http://schemas.microsoft.com/office/drawing/2014/main" val="1212061500"/>
                    </a:ext>
                  </a:extLst>
                </a:gridCol>
                <a:gridCol w="496924">
                  <a:extLst>
                    <a:ext uri="{9D8B030D-6E8A-4147-A177-3AD203B41FA5}">
                      <a16:colId xmlns:a16="http://schemas.microsoft.com/office/drawing/2014/main" val="3938333275"/>
                    </a:ext>
                  </a:extLst>
                </a:gridCol>
                <a:gridCol w="496924">
                  <a:extLst>
                    <a:ext uri="{9D8B030D-6E8A-4147-A177-3AD203B41FA5}">
                      <a16:colId xmlns:a16="http://schemas.microsoft.com/office/drawing/2014/main" val="541776446"/>
                    </a:ext>
                  </a:extLst>
                </a:gridCol>
                <a:gridCol w="496924">
                  <a:extLst>
                    <a:ext uri="{9D8B030D-6E8A-4147-A177-3AD203B41FA5}">
                      <a16:colId xmlns:a16="http://schemas.microsoft.com/office/drawing/2014/main" val="4186500489"/>
                    </a:ext>
                  </a:extLst>
                </a:gridCol>
                <a:gridCol w="496924">
                  <a:extLst>
                    <a:ext uri="{9D8B030D-6E8A-4147-A177-3AD203B41FA5}">
                      <a16:colId xmlns:a16="http://schemas.microsoft.com/office/drawing/2014/main" val="1852799041"/>
                    </a:ext>
                  </a:extLst>
                </a:gridCol>
                <a:gridCol w="496924">
                  <a:extLst>
                    <a:ext uri="{9D8B030D-6E8A-4147-A177-3AD203B41FA5}">
                      <a16:colId xmlns:a16="http://schemas.microsoft.com/office/drawing/2014/main" val="1126452784"/>
                    </a:ext>
                  </a:extLst>
                </a:gridCol>
                <a:gridCol w="496924">
                  <a:extLst>
                    <a:ext uri="{9D8B030D-6E8A-4147-A177-3AD203B41FA5}">
                      <a16:colId xmlns:a16="http://schemas.microsoft.com/office/drawing/2014/main" val="420710266"/>
                    </a:ext>
                  </a:extLst>
                </a:gridCol>
                <a:gridCol w="496924">
                  <a:extLst>
                    <a:ext uri="{9D8B030D-6E8A-4147-A177-3AD203B41FA5}">
                      <a16:colId xmlns:a16="http://schemas.microsoft.com/office/drawing/2014/main" val="3132336124"/>
                    </a:ext>
                  </a:extLst>
                </a:gridCol>
                <a:gridCol w="496924">
                  <a:extLst>
                    <a:ext uri="{9D8B030D-6E8A-4147-A177-3AD203B41FA5}">
                      <a16:colId xmlns:a16="http://schemas.microsoft.com/office/drawing/2014/main" val="1469387170"/>
                    </a:ext>
                  </a:extLst>
                </a:gridCol>
              </a:tblGrid>
              <a:tr h="273630">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2014</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874709070"/>
                  </a:ext>
                </a:extLst>
              </a:tr>
              <a:tr h="273630">
                <a:tc>
                  <a:txBody>
                    <a:bodyPr/>
                    <a:lstStyle/>
                    <a:p>
                      <a:pPr algn="l" fontAlgn="ctr"/>
                      <a:r>
                        <a:rPr lang="es-ES" sz="900" u="none" strike="noStrike">
                          <a:effectLst/>
                          <a:latin typeface="Trebuchet MS" panose="020B0603020202020204" pitchFamily="34" charset="0"/>
                        </a:rPr>
                        <a:t>Excelente (9-10)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dirty="0">
                          <a:effectLst/>
                          <a:latin typeface="Trebuchet MS" panose="020B0603020202020204" pitchFamily="34" charset="0"/>
                        </a:rPr>
                        <a:t>58,40%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45,60%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41,60%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29,50%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40,10%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32,60%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21,80%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33,00%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1418152820"/>
                  </a:ext>
                </a:extLst>
              </a:tr>
              <a:tr h="273630">
                <a:tc>
                  <a:txBody>
                    <a:bodyPr/>
                    <a:lstStyle/>
                    <a:p>
                      <a:pPr algn="l" fontAlgn="ctr"/>
                      <a:r>
                        <a:rPr lang="es-ES" sz="900" u="none" strike="noStrike">
                          <a:effectLst/>
                          <a:latin typeface="Trebuchet MS" panose="020B0603020202020204" pitchFamily="34" charset="0"/>
                        </a:rPr>
                        <a:t>Satisfactorio (7-8)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36,53%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47,30%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48,60%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57,80%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53,60%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56,40%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66,50%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52,70%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130655114"/>
                  </a:ext>
                </a:extLst>
              </a:tr>
              <a:tr h="273630">
                <a:tc>
                  <a:txBody>
                    <a:bodyPr/>
                    <a:lstStyle/>
                    <a:p>
                      <a:pPr algn="l" fontAlgn="ctr"/>
                      <a:r>
                        <a:rPr lang="es-ES" sz="900" u="none" strike="noStrike">
                          <a:effectLst/>
                          <a:latin typeface="Trebuchet MS" panose="020B0603020202020204" pitchFamily="34" charset="0"/>
                        </a:rPr>
                        <a:t>Mejorable (5-6)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4,27%</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9,10%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9,00%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10,90%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10,60%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165372832"/>
                  </a:ext>
                </a:extLst>
              </a:tr>
              <a:tr h="273630">
                <a:tc>
                  <a:txBody>
                    <a:bodyPr/>
                    <a:lstStyle/>
                    <a:p>
                      <a:pPr algn="l" fontAlgn="ctr"/>
                      <a:r>
                        <a:rPr lang="es-ES" sz="900" u="none" strike="noStrike">
                          <a:effectLst/>
                          <a:latin typeface="Trebuchet MS" panose="020B0603020202020204" pitchFamily="34" charset="0"/>
                        </a:rPr>
                        <a:t>Crítico (0-4)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0,80%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0,80%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0,70%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0,00%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3,60%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501535099"/>
                  </a:ext>
                </a:extLst>
              </a:tr>
            </a:tbl>
          </a:graphicData>
        </a:graphic>
      </p:graphicFrame>
      <p:sp>
        <p:nvSpPr>
          <p:cNvPr id="11" name="18 Rectángulo"/>
          <p:cNvSpPr/>
          <p:nvPr/>
        </p:nvSpPr>
        <p:spPr>
          <a:xfrm>
            <a:off x="675874" y="4143162"/>
            <a:ext cx="7704856" cy="600164"/>
          </a:xfrm>
          <a:prstGeom prst="rect">
            <a:avLst/>
          </a:prstGeom>
        </p:spPr>
        <p:txBody>
          <a:bodyPr wrap="square">
            <a:spAutoFit/>
          </a:bodyPr>
          <a:lstStyle/>
          <a:p>
            <a:pPr algn="just"/>
            <a:r>
              <a:rPr lang="es-ES" sz="1100" dirty="0" smtClean="0">
                <a:latin typeface="Trebuchet MS" panose="020B0603020202020204" pitchFamily="34" charset="0"/>
              </a:rPr>
              <a:t>Respecto a la escala de valoración, podemos ver una clara mejoría, aumentando el porcentaje de usuarios que consideran que el servicio es excelente, en detrimento de los usuarios que opinan que el servicio es mejorable o que son críticos.</a:t>
            </a:r>
            <a:endParaRPr lang="es-ES" sz="1100" dirty="0">
              <a:latin typeface="Trebuchet MS" panose="020B0603020202020204" pitchFamily="34" charset="0"/>
            </a:endParaRPr>
          </a:p>
        </p:txBody>
      </p:sp>
      <p:sp>
        <p:nvSpPr>
          <p:cNvPr id="12" name="18 Rectángulo"/>
          <p:cNvSpPr/>
          <p:nvPr/>
        </p:nvSpPr>
        <p:spPr>
          <a:xfrm>
            <a:off x="650988" y="2478701"/>
            <a:ext cx="4056130" cy="1446550"/>
          </a:xfrm>
          <a:prstGeom prst="rect">
            <a:avLst/>
          </a:prstGeom>
        </p:spPr>
        <p:txBody>
          <a:bodyPr wrap="square">
            <a:spAutoFit/>
          </a:bodyPr>
          <a:lstStyle/>
          <a:p>
            <a:pPr algn="just"/>
            <a:r>
              <a:rPr lang="es-ES" sz="1100" dirty="0" smtClean="0">
                <a:latin typeface="Trebuchet MS" panose="020B0603020202020204" pitchFamily="34" charset="0"/>
              </a:rPr>
              <a:t>La evolución de las valoraciones año a año, es similar tanto para la concesión, como para el conjunto de la red, con una clara diferencia, el valor muy superior de la valoración de la concesión, año a año.</a:t>
            </a:r>
          </a:p>
          <a:p>
            <a:pPr algn="just"/>
            <a:endParaRPr lang="es-ES" sz="1100" dirty="0">
              <a:latin typeface="Trebuchet MS" panose="020B0603020202020204" pitchFamily="34" charset="0"/>
            </a:endParaRPr>
          </a:p>
          <a:p>
            <a:pPr algn="just"/>
            <a:r>
              <a:rPr lang="es-ES" sz="1100" dirty="0" smtClean="0">
                <a:latin typeface="Trebuchet MS" panose="020B0603020202020204" pitchFamily="34" charset="0"/>
              </a:rPr>
              <a:t>Este indicador experimenta:</a:t>
            </a:r>
          </a:p>
          <a:p>
            <a:pPr marL="171450" indent="-171450" algn="just">
              <a:buFont typeface="Arial" panose="020B0604020202020204" pitchFamily="34" charset="0"/>
              <a:buChar char="•"/>
            </a:pPr>
            <a:r>
              <a:rPr lang="es-ES" sz="1100" dirty="0" smtClean="0">
                <a:latin typeface="Trebuchet MS" panose="020B0603020202020204" pitchFamily="34" charset="0"/>
              </a:rPr>
              <a:t>Un crecimiento del 10,17% en la concesión VCM-605.</a:t>
            </a:r>
          </a:p>
          <a:p>
            <a:pPr marL="171450" indent="-171450" algn="just">
              <a:buFont typeface="Arial" panose="020B0604020202020204" pitchFamily="34" charset="0"/>
              <a:buChar char="•"/>
            </a:pPr>
            <a:r>
              <a:rPr lang="es-ES" sz="1100" dirty="0" smtClean="0">
                <a:latin typeface="Trebuchet MS" panose="020B0603020202020204" pitchFamily="34" charset="0"/>
              </a:rPr>
              <a:t>Un crecimiento del 5,35% para el conjunto de la red. </a:t>
            </a:r>
            <a:endParaRPr lang="es-ES" sz="1100" dirty="0">
              <a:latin typeface="Trebuchet MS" panose="020B0603020202020204" pitchFamily="34" charset="0"/>
            </a:endParaRPr>
          </a:p>
        </p:txBody>
      </p:sp>
      <p:sp>
        <p:nvSpPr>
          <p:cNvPr id="5" name="Marcador de número de diapositiva 4"/>
          <p:cNvSpPr>
            <a:spLocks noGrp="1"/>
          </p:cNvSpPr>
          <p:nvPr>
            <p:ph type="sldNum" sz="quarter" idx="12"/>
          </p:nvPr>
        </p:nvSpPr>
        <p:spPr>
          <a:xfrm>
            <a:off x="6614864" y="6356350"/>
            <a:ext cx="2133600" cy="365125"/>
          </a:xfrm>
        </p:spPr>
        <p:txBody>
          <a:bodyPr/>
          <a:lstStyle/>
          <a:p>
            <a:fld id="{1DF55681-7E2B-463B-B7BA-C07D3E18A64C}" type="slidenum">
              <a:rPr lang="es-ES" smtClean="0"/>
              <a:t>5</a:t>
            </a:fld>
            <a:endParaRPr lang="es-ES"/>
          </a:p>
        </p:txBody>
      </p:sp>
    </p:spTree>
    <p:extLst>
      <p:ext uri="{BB962C8B-B14F-4D97-AF65-F5344CB8AC3E}">
        <p14:creationId xmlns:p14="http://schemas.microsoft.com/office/powerpoint/2010/main" val="219443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2</a:t>
            </a:r>
            <a:r>
              <a:rPr lang="es-ES" sz="1800" dirty="0" smtClean="0">
                <a:latin typeface="Trebuchet MS" panose="020B0603020202020204" pitchFamily="34" charset="0"/>
              </a:rPr>
              <a:t>. SATISFACCIÓN DE LOS USUARIOS CON EL SERVICIO, CONCESIÓN VCM-605</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INDICE DE SATISFACCIÓN DE LA CONCESIÓN (ICS)</a:t>
            </a:r>
            <a:endParaRPr lang="es-ES" sz="1200" b="1" u="sng" dirty="0">
              <a:latin typeface="Trebuchet MS" panose="020B0603020202020204" pitchFamily="34" charset="0"/>
            </a:endParaRPr>
          </a:p>
        </p:txBody>
      </p:sp>
      <p:sp>
        <p:nvSpPr>
          <p:cNvPr id="10" name="18 Rectángulo"/>
          <p:cNvSpPr/>
          <p:nvPr/>
        </p:nvSpPr>
        <p:spPr>
          <a:xfrm>
            <a:off x="611560" y="1164073"/>
            <a:ext cx="7704856" cy="261610"/>
          </a:xfrm>
          <a:prstGeom prst="rect">
            <a:avLst/>
          </a:prstGeom>
        </p:spPr>
        <p:txBody>
          <a:bodyPr wrap="square">
            <a:spAutoFit/>
          </a:bodyPr>
          <a:lstStyle/>
          <a:p>
            <a:pPr algn="just"/>
            <a:r>
              <a:rPr lang="es-ES" sz="1100" dirty="0">
                <a:latin typeface="Trebuchet MS" panose="020B0603020202020204" pitchFamily="34" charset="0"/>
              </a:rPr>
              <a:t>Se excluyen los atributos que son responsabilidad del CRTM y los nuevos (COVID y PIV) </a:t>
            </a:r>
          </a:p>
        </p:txBody>
      </p:sp>
      <p:sp>
        <p:nvSpPr>
          <p:cNvPr id="3" name="Marcador de número de diapositiva 2"/>
          <p:cNvSpPr>
            <a:spLocks noGrp="1"/>
          </p:cNvSpPr>
          <p:nvPr>
            <p:ph type="sldNum" sz="quarter" idx="12"/>
          </p:nvPr>
        </p:nvSpPr>
        <p:spPr/>
        <p:txBody>
          <a:bodyPr/>
          <a:lstStyle/>
          <a:p>
            <a:fld id="{1DF55681-7E2B-463B-B7BA-C07D3E18A64C}" type="slidenum">
              <a:rPr lang="es-ES" smtClean="0"/>
              <a:t>6</a:t>
            </a:fld>
            <a:endParaRPr lang="es-ES"/>
          </a:p>
        </p:txBody>
      </p:sp>
      <p:graphicFrame>
        <p:nvGraphicFramePr>
          <p:cNvPr id="4" name="Tabla 3"/>
          <p:cNvGraphicFramePr>
            <a:graphicFrameLocks noGrp="1"/>
          </p:cNvGraphicFramePr>
          <p:nvPr>
            <p:extLst>
              <p:ext uri="{D42A27DB-BD31-4B8C-83A1-F6EECF244321}">
                <p14:modId xmlns:p14="http://schemas.microsoft.com/office/powerpoint/2010/main" val="2364571518"/>
              </p:ext>
            </p:extLst>
          </p:nvPr>
        </p:nvGraphicFramePr>
        <p:xfrm>
          <a:off x="704025" y="1605747"/>
          <a:ext cx="7612390" cy="4487546"/>
        </p:xfrm>
        <a:graphic>
          <a:graphicData uri="http://schemas.openxmlformats.org/drawingml/2006/table">
            <a:tbl>
              <a:tblPr firstRow="1" firstCol="1">
                <a:tableStyleId>{5C22544A-7EE6-4342-B048-85BDC9FD1C3A}</a:tableStyleId>
              </a:tblPr>
              <a:tblGrid>
                <a:gridCol w="2877254">
                  <a:extLst>
                    <a:ext uri="{9D8B030D-6E8A-4147-A177-3AD203B41FA5}">
                      <a16:colId xmlns:a16="http://schemas.microsoft.com/office/drawing/2014/main" val="3514015928"/>
                    </a:ext>
                  </a:extLst>
                </a:gridCol>
                <a:gridCol w="591892">
                  <a:extLst>
                    <a:ext uri="{9D8B030D-6E8A-4147-A177-3AD203B41FA5}">
                      <a16:colId xmlns:a16="http://schemas.microsoft.com/office/drawing/2014/main" val="2058932745"/>
                    </a:ext>
                  </a:extLst>
                </a:gridCol>
                <a:gridCol w="591892">
                  <a:extLst>
                    <a:ext uri="{9D8B030D-6E8A-4147-A177-3AD203B41FA5}">
                      <a16:colId xmlns:a16="http://schemas.microsoft.com/office/drawing/2014/main" val="3126802802"/>
                    </a:ext>
                  </a:extLst>
                </a:gridCol>
                <a:gridCol w="591892">
                  <a:extLst>
                    <a:ext uri="{9D8B030D-6E8A-4147-A177-3AD203B41FA5}">
                      <a16:colId xmlns:a16="http://schemas.microsoft.com/office/drawing/2014/main" val="41055106"/>
                    </a:ext>
                  </a:extLst>
                </a:gridCol>
                <a:gridCol w="591892">
                  <a:extLst>
                    <a:ext uri="{9D8B030D-6E8A-4147-A177-3AD203B41FA5}">
                      <a16:colId xmlns:a16="http://schemas.microsoft.com/office/drawing/2014/main" val="770127407"/>
                    </a:ext>
                  </a:extLst>
                </a:gridCol>
                <a:gridCol w="591892">
                  <a:extLst>
                    <a:ext uri="{9D8B030D-6E8A-4147-A177-3AD203B41FA5}">
                      <a16:colId xmlns:a16="http://schemas.microsoft.com/office/drawing/2014/main" val="2234402413"/>
                    </a:ext>
                  </a:extLst>
                </a:gridCol>
                <a:gridCol w="591892">
                  <a:extLst>
                    <a:ext uri="{9D8B030D-6E8A-4147-A177-3AD203B41FA5}">
                      <a16:colId xmlns:a16="http://schemas.microsoft.com/office/drawing/2014/main" val="3198201229"/>
                    </a:ext>
                  </a:extLst>
                </a:gridCol>
                <a:gridCol w="591892">
                  <a:extLst>
                    <a:ext uri="{9D8B030D-6E8A-4147-A177-3AD203B41FA5}">
                      <a16:colId xmlns:a16="http://schemas.microsoft.com/office/drawing/2014/main" val="179697514"/>
                    </a:ext>
                  </a:extLst>
                </a:gridCol>
                <a:gridCol w="591892">
                  <a:extLst>
                    <a:ext uri="{9D8B030D-6E8A-4147-A177-3AD203B41FA5}">
                      <a16:colId xmlns:a16="http://schemas.microsoft.com/office/drawing/2014/main" val="3481060725"/>
                    </a:ext>
                  </a:extLst>
                </a:gridCol>
              </a:tblGrid>
              <a:tr h="219458">
                <a:tc>
                  <a:txBody>
                    <a:bodyPr/>
                    <a:lstStyle/>
                    <a:p>
                      <a:pPr algn="l" fontAlgn="b"/>
                      <a:r>
                        <a:rPr lang="es-ES" sz="900" u="none" strike="noStrike">
                          <a:effectLst/>
                          <a:latin typeface="Trebuchet MS" panose="020B0603020202020204" pitchFamily="34" charset="0"/>
                        </a:rPr>
                        <a:t>Atributos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366105442"/>
                  </a:ext>
                </a:extLst>
              </a:tr>
              <a:tr h="219458">
                <a:tc>
                  <a:txBody>
                    <a:bodyPr/>
                    <a:lstStyle/>
                    <a:p>
                      <a:pPr algn="l" fontAlgn="b"/>
                      <a:r>
                        <a:rPr lang="es-ES" sz="900" u="none" strike="noStrike">
                          <a:effectLst/>
                          <a:latin typeface="Trebuchet MS" panose="020B0603020202020204" pitchFamily="34" charset="0"/>
                        </a:rPr>
                        <a:t>Información sobre incidencias del servicio</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6,81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6,72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6,91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7,24</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282499939"/>
                  </a:ext>
                </a:extLst>
              </a:tr>
              <a:tr h="370810">
                <a:tc>
                  <a:txBody>
                    <a:bodyPr/>
                    <a:lstStyle/>
                    <a:p>
                      <a:pPr algn="l" fontAlgn="b"/>
                      <a:r>
                        <a:rPr lang="es-ES" sz="900" u="none" strike="noStrike">
                          <a:effectLst/>
                          <a:latin typeface="Trebuchet MS" panose="020B0603020202020204" pitchFamily="34" charset="0"/>
                        </a:rPr>
                        <a:t>Información sobre el servicio: horario, itinerario, correspondiencia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6,68</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072089295"/>
                  </a:ext>
                </a:extLst>
              </a:tr>
              <a:tr h="219458">
                <a:tc>
                  <a:txBody>
                    <a:bodyPr/>
                    <a:lstStyle/>
                    <a:p>
                      <a:pPr algn="l" fontAlgn="b"/>
                      <a:r>
                        <a:rPr lang="es-ES" sz="900" u="none" strike="noStrike">
                          <a:effectLst/>
                          <a:latin typeface="Trebuchet MS" panose="020B0603020202020204" pitchFamily="34" charset="0"/>
                        </a:rPr>
                        <a:t>Puntualidad</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8,75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7,78</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86502715"/>
                  </a:ext>
                </a:extLst>
              </a:tr>
              <a:tr h="370810">
                <a:tc>
                  <a:txBody>
                    <a:bodyPr/>
                    <a:lstStyle/>
                    <a:p>
                      <a:pPr algn="l" fontAlgn="b"/>
                      <a:r>
                        <a:rPr lang="es-ES" sz="900" u="none" strike="noStrike">
                          <a:effectLst/>
                          <a:latin typeface="Trebuchet MS" panose="020B0603020202020204" pitchFamily="34" charset="0"/>
                        </a:rPr>
                        <a:t>Seguridad personal ante robos y agresiones dentro del autobús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8,84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8,75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8,51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8,48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325923983"/>
                  </a:ext>
                </a:extLst>
              </a:tr>
              <a:tr h="219458">
                <a:tc>
                  <a:txBody>
                    <a:bodyPr/>
                    <a:lstStyle/>
                    <a:p>
                      <a:pPr algn="l" fontAlgn="b"/>
                      <a:r>
                        <a:rPr lang="es-ES" sz="900" u="none" strike="noStrike">
                          <a:effectLst/>
                          <a:latin typeface="Trebuchet MS" panose="020B0603020202020204" pitchFamily="34" charset="0"/>
                        </a:rPr>
                        <a:t>Seguridad en la conducción</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9,02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8,87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8,70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7,98</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823399475"/>
                  </a:ext>
                </a:extLst>
              </a:tr>
              <a:tr h="219458">
                <a:tc>
                  <a:txBody>
                    <a:bodyPr/>
                    <a:lstStyle/>
                    <a:p>
                      <a:pPr algn="l" fontAlgn="b"/>
                      <a:r>
                        <a:rPr lang="es-ES" sz="900" u="none" strike="noStrike">
                          <a:effectLst/>
                          <a:latin typeface="Trebuchet MS" panose="020B0603020202020204" pitchFamily="34" charset="0"/>
                        </a:rPr>
                        <a:t>Confort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8,46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7,92</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258704763"/>
                  </a:ext>
                </a:extLst>
              </a:tr>
              <a:tr h="219458">
                <a:tc>
                  <a:txBody>
                    <a:bodyPr/>
                    <a:lstStyle/>
                    <a:p>
                      <a:pPr algn="l" fontAlgn="b"/>
                      <a:r>
                        <a:rPr lang="es-ES" sz="900" u="none" strike="noStrike">
                          <a:effectLst/>
                          <a:latin typeface="Trebuchet MS" panose="020B0603020202020204" pitchFamily="34" charset="0"/>
                        </a:rPr>
                        <a:t>Limpieza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8,45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7,50</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217356271"/>
                  </a:ext>
                </a:extLst>
              </a:tr>
              <a:tr h="219458">
                <a:tc>
                  <a:txBody>
                    <a:bodyPr/>
                    <a:lstStyle/>
                    <a:p>
                      <a:pPr algn="l" fontAlgn="b"/>
                      <a:r>
                        <a:rPr lang="es-ES" sz="900" u="none" strike="noStrike">
                          <a:effectLst/>
                          <a:latin typeface="Trebuchet MS" panose="020B0603020202020204" pitchFamily="34" charset="0"/>
                        </a:rPr>
                        <a:t>Temperatura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8,09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7,38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7,60</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71567310"/>
                  </a:ext>
                </a:extLst>
              </a:tr>
              <a:tr h="219458">
                <a:tc>
                  <a:txBody>
                    <a:bodyPr/>
                    <a:lstStyle/>
                    <a:p>
                      <a:pPr algn="l" fontAlgn="b"/>
                      <a:r>
                        <a:rPr lang="es-ES" sz="900" u="none" strike="noStrike">
                          <a:effectLst/>
                          <a:latin typeface="Trebuchet MS" panose="020B0603020202020204" pitchFamily="34" charset="0"/>
                        </a:rPr>
                        <a:t>Facilidad para entrar y salir del autobús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8,75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8,65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8,44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8,27</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034445635"/>
                  </a:ext>
                </a:extLst>
              </a:tr>
              <a:tr h="370810">
                <a:tc>
                  <a:txBody>
                    <a:bodyPr/>
                    <a:lstStyle/>
                    <a:p>
                      <a:pPr algn="l" fontAlgn="b"/>
                      <a:r>
                        <a:rPr lang="es-ES" sz="900" u="none" strike="noStrike" dirty="0">
                          <a:effectLst/>
                          <a:latin typeface="Trebuchet MS" panose="020B0603020202020204" pitchFamily="34" charset="0"/>
                        </a:rPr>
                        <a:t>Grado de ocupación de los autobuses (capacidad para viajar sentado)</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7,99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8,46</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881403571"/>
                  </a:ext>
                </a:extLst>
              </a:tr>
              <a:tr h="219458">
                <a:tc>
                  <a:txBody>
                    <a:bodyPr/>
                    <a:lstStyle/>
                    <a:p>
                      <a:pPr algn="l" fontAlgn="b"/>
                      <a:r>
                        <a:rPr lang="es-ES" sz="900" u="none" strike="noStrike">
                          <a:effectLst/>
                          <a:latin typeface="Trebuchet MS" panose="020B0603020202020204" pitchFamily="34" charset="0"/>
                        </a:rPr>
                        <a:t>Atención al cliente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8,37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7,92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7,55</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276787406"/>
                  </a:ext>
                </a:extLst>
              </a:tr>
              <a:tr h="219458">
                <a:tc>
                  <a:txBody>
                    <a:bodyPr/>
                    <a:lstStyle/>
                    <a:p>
                      <a:pPr algn="l" fontAlgn="b"/>
                      <a:r>
                        <a:rPr lang="es-ES" sz="900" u="none" strike="noStrike">
                          <a:effectLst/>
                          <a:latin typeface="Trebuchet MS" panose="020B0603020202020204" pitchFamily="34" charset="0"/>
                        </a:rPr>
                        <a:t>Trato del conductor</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8,86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8,72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8,62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8,36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8,16</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024380402"/>
                  </a:ext>
                </a:extLst>
              </a:tr>
              <a:tr h="370810">
                <a:tc>
                  <a:txBody>
                    <a:bodyPr/>
                    <a:lstStyle/>
                    <a:p>
                      <a:pPr algn="l" fontAlgn="b"/>
                      <a:r>
                        <a:rPr lang="es-ES" sz="900" u="none" strike="noStrike">
                          <a:effectLst/>
                          <a:latin typeface="Trebuchet MS" panose="020B0603020202020204" pitchFamily="34" charset="0"/>
                        </a:rPr>
                        <a:t>Ausencia de contaminación por humos y ruido de los autobuses</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7,81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7,34</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7,27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7,12</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7,15</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558487387"/>
                  </a:ext>
                </a:extLst>
              </a:tr>
              <a:tr h="219458">
                <a:tc>
                  <a:txBody>
                    <a:bodyPr/>
                    <a:lstStyle/>
                    <a:p>
                      <a:pPr algn="l" fontAlgn="b"/>
                      <a:r>
                        <a:rPr lang="es-ES" sz="900" u="none" strike="noStrike">
                          <a:effectLst/>
                          <a:latin typeface="Trebuchet MS" panose="020B0603020202020204" pitchFamily="34" charset="0"/>
                        </a:rPr>
                        <a:t>Duración del viaje</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8,51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8,11</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7,74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091590019"/>
                  </a:ext>
                </a:extLst>
              </a:tr>
              <a:tr h="370810">
                <a:tc>
                  <a:txBody>
                    <a:bodyPr/>
                    <a:lstStyle/>
                    <a:p>
                      <a:pPr algn="l" fontAlgn="b"/>
                      <a:r>
                        <a:rPr lang="es-ES" sz="900" u="none" strike="noStrike">
                          <a:effectLst/>
                          <a:latin typeface="Trebuchet MS" panose="020B0603020202020204" pitchFamily="34" charset="0"/>
                        </a:rPr>
                        <a:t>Información sobre próximas paradas dentro del autobús, en pantalla o información sonora</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8,34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7,46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8,06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7,64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551091077"/>
                  </a:ext>
                </a:extLst>
              </a:tr>
              <a:tr h="219458">
                <a:tc>
                  <a:txBody>
                    <a:bodyPr/>
                    <a:lstStyle/>
                    <a:p>
                      <a:pPr algn="l" fontAlgn="b"/>
                      <a:r>
                        <a:rPr lang="es-ES" sz="900" b="1" u="none" strike="noStrike">
                          <a:effectLst/>
                          <a:latin typeface="Trebuchet MS" panose="020B0603020202020204" pitchFamily="34" charset="0"/>
                        </a:rPr>
                        <a:t>ICS</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dirty="0">
                          <a:effectLst/>
                          <a:latin typeface="Trebuchet MS" panose="020B0603020202020204" pitchFamily="34" charset="0"/>
                        </a:rPr>
                        <a:t>8,39</a:t>
                      </a:r>
                      <a:endParaRPr lang="es-ES" sz="900" b="1"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dirty="0">
                          <a:effectLst/>
                          <a:latin typeface="Trebuchet MS" panose="020B0603020202020204" pitchFamily="34" charset="0"/>
                        </a:rPr>
                        <a:t>8,16</a:t>
                      </a:r>
                      <a:endParaRPr lang="es-ES" sz="900" b="1"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dirty="0">
                          <a:effectLst/>
                          <a:latin typeface="Trebuchet MS" panose="020B0603020202020204" pitchFamily="34" charset="0"/>
                        </a:rPr>
                        <a:t>8,06</a:t>
                      </a:r>
                      <a:endParaRPr lang="es-ES" sz="900" b="1"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7,73</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7,93</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7,70</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a:effectLst/>
                          <a:latin typeface="Trebuchet MS" panose="020B0603020202020204" pitchFamily="34" charset="0"/>
                        </a:rPr>
                        <a:t>7,49</a:t>
                      </a:r>
                      <a:endParaRPr lang="es-ES" sz="900" b="1"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b="1" u="none" strike="noStrike" dirty="0">
                          <a:effectLst/>
                          <a:latin typeface="Trebuchet MS" panose="020B0603020202020204" pitchFamily="34" charset="0"/>
                        </a:rPr>
                        <a:t>7,69</a:t>
                      </a:r>
                      <a:endParaRPr lang="es-ES" sz="900" b="1"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216110417"/>
                  </a:ext>
                </a:extLst>
              </a:tr>
            </a:tbl>
          </a:graphicData>
        </a:graphic>
      </p:graphicFrame>
    </p:spTree>
    <p:extLst>
      <p:ext uri="{BB962C8B-B14F-4D97-AF65-F5344CB8AC3E}">
        <p14:creationId xmlns:p14="http://schemas.microsoft.com/office/powerpoint/2010/main" val="576955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2</a:t>
            </a:r>
            <a:r>
              <a:rPr lang="es-ES" sz="1800" dirty="0" smtClean="0">
                <a:latin typeface="Trebuchet MS" panose="020B0603020202020204" pitchFamily="34" charset="0"/>
              </a:rPr>
              <a:t>. SATISFACCIÓN DE LOS USUARIOS CON EL SERVICIO, CONCESIÓN VCM-605</a:t>
            </a:r>
            <a:endParaRPr lang="es-ES" sz="1800" dirty="0">
              <a:latin typeface="Trebuchet MS" panose="020B0603020202020204" pitchFamily="34" charset="0"/>
            </a:endParaRPr>
          </a:p>
        </p:txBody>
      </p:sp>
      <p:sp>
        <p:nvSpPr>
          <p:cNvPr id="7" name="18 Rectángulo"/>
          <p:cNvSpPr/>
          <p:nvPr/>
        </p:nvSpPr>
        <p:spPr>
          <a:xfrm>
            <a:off x="611560" y="82900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INDICE DE SATISFACCIÓN DE LA CONCESIÓN (ICS)</a:t>
            </a:r>
            <a:endParaRPr lang="es-ES" sz="1200" b="1" u="sng" dirty="0">
              <a:latin typeface="Trebuchet MS" panose="020B0603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2317062587"/>
              </p:ext>
            </p:extLst>
          </p:nvPr>
        </p:nvGraphicFramePr>
        <p:xfrm>
          <a:off x="690370" y="1381895"/>
          <a:ext cx="5177772" cy="1261202"/>
        </p:xfrm>
        <a:graphic>
          <a:graphicData uri="http://schemas.openxmlformats.org/drawingml/2006/table">
            <a:tbl>
              <a:tblPr firstRow="1" firstCol="1">
                <a:tableStyleId>{5C22544A-7EE6-4342-B048-85BDC9FD1C3A}</a:tableStyleId>
              </a:tblPr>
              <a:tblGrid>
                <a:gridCol w="1308540">
                  <a:extLst>
                    <a:ext uri="{9D8B030D-6E8A-4147-A177-3AD203B41FA5}">
                      <a16:colId xmlns:a16="http://schemas.microsoft.com/office/drawing/2014/main" val="3217683810"/>
                    </a:ext>
                  </a:extLst>
                </a:gridCol>
                <a:gridCol w="483654">
                  <a:extLst>
                    <a:ext uri="{9D8B030D-6E8A-4147-A177-3AD203B41FA5}">
                      <a16:colId xmlns:a16="http://schemas.microsoft.com/office/drawing/2014/main" val="3470106829"/>
                    </a:ext>
                  </a:extLst>
                </a:gridCol>
                <a:gridCol w="483654">
                  <a:extLst>
                    <a:ext uri="{9D8B030D-6E8A-4147-A177-3AD203B41FA5}">
                      <a16:colId xmlns:a16="http://schemas.microsoft.com/office/drawing/2014/main" val="3458322605"/>
                    </a:ext>
                  </a:extLst>
                </a:gridCol>
                <a:gridCol w="483654">
                  <a:extLst>
                    <a:ext uri="{9D8B030D-6E8A-4147-A177-3AD203B41FA5}">
                      <a16:colId xmlns:a16="http://schemas.microsoft.com/office/drawing/2014/main" val="657803542"/>
                    </a:ext>
                  </a:extLst>
                </a:gridCol>
                <a:gridCol w="483654">
                  <a:extLst>
                    <a:ext uri="{9D8B030D-6E8A-4147-A177-3AD203B41FA5}">
                      <a16:colId xmlns:a16="http://schemas.microsoft.com/office/drawing/2014/main" val="843372279"/>
                    </a:ext>
                  </a:extLst>
                </a:gridCol>
                <a:gridCol w="483654">
                  <a:extLst>
                    <a:ext uri="{9D8B030D-6E8A-4147-A177-3AD203B41FA5}">
                      <a16:colId xmlns:a16="http://schemas.microsoft.com/office/drawing/2014/main" val="3358573985"/>
                    </a:ext>
                  </a:extLst>
                </a:gridCol>
                <a:gridCol w="483654">
                  <a:extLst>
                    <a:ext uri="{9D8B030D-6E8A-4147-A177-3AD203B41FA5}">
                      <a16:colId xmlns:a16="http://schemas.microsoft.com/office/drawing/2014/main" val="1664332642"/>
                    </a:ext>
                  </a:extLst>
                </a:gridCol>
                <a:gridCol w="483654">
                  <a:extLst>
                    <a:ext uri="{9D8B030D-6E8A-4147-A177-3AD203B41FA5}">
                      <a16:colId xmlns:a16="http://schemas.microsoft.com/office/drawing/2014/main" val="2262524093"/>
                    </a:ext>
                  </a:extLst>
                </a:gridCol>
                <a:gridCol w="483654">
                  <a:extLst>
                    <a:ext uri="{9D8B030D-6E8A-4147-A177-3AD203B41FA5}">
                      <a16:colId xmlns:a16="http://schemas.microsoft.com/office/drawing/2014/main" val="2320030304"/>
                    </a:ext>
                  </a:extLst>
                </a:gridCol>
              </a:tblGrid>
              <a:tr h="232758">
                <a:tc>
                  <a:txBody>
                    <a:bodyPr/>
                    <a:lstStyle/>
                    <a:p>
                      <a:pPr algn="l" fontAlgn="b"/>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dirty="0">
                          <a:effectLst/>
                          <a:latin typeface="Trebuchet MS" panose="020B0603020202020204" pitchFamily="34" charset="0"/>
                        </a:rPr>
                        <a:t>2020</a:t>
                      </a:r>
                      <a:endParaRPr lang="es-ES" sz="900" b="0" i="0" u="none" strike="noStrike" dirty="0">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67064990"/>
                  </a:ext>
                </a:extLst>
              </a:tr>
              <a:tr h="293588">
                <a:tc>
                  <a:txBody>
                    <a:bodyPr/>
                    <a:lstStyle/>
                    <a:p>
                      <a:pPr algn="l" fontAlgn="b"/>
                      <a:r>
                        <a:rPr lang="es-ES" sz="900" u="none" strike="noStrike">
                          <a:effectLst/>
                          <a:latin typeface="Trebuchet MS" panose="020B0603020202020204" pitchFamily="34" charset="0"/>
                        </a:rPr>
                        <a:t>ICS Concesión VCM-605</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8,39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8,16</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8,06</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7,73</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7,93</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7,70</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7,69</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609113431"/>
                  </a:ext>
                </a:extLst>
              </a:tr>
              <a:tr h="286238">
                <a:tc>
                  <a:txBody>
                    <a:bodyPr/>
                    <a:lstStyle/>
                    <a:p>
                      <a:pPr algn="l" fontAlgn="b"/>
                      <a:r>
                        <a:rPr lang="es-ES" sz="900" u="none" strike="noStrike">
                          <a:effectLst/>
                          <a:latin typeface="Trebuchet MS" panose="020B0603020202020204" pitchFamily="34" charset="0"/>
                        </a:rPr>
                        <a:t>ICS Red Interurbanos</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8,08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dirty="0">
                          <a:effectLst/>
                          <a:latin typeface="Trebuchet MS" panose="020B0603020202020204" pitchFamily="34" charset="0"/>
                        </a:rPr>
                        <a:t>7,65</a:t>
                      </a:r>
                      <a:endParaRPr lang="es-ES" sz="900" b="0" i="0" u="none" strike="noStrike" dirty="0">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7,57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7,35</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dirty="0">
                          <a:effectLst/>
                          <a:latin typeface="Trebuchet MS" panose="020B0603020202020204" pitchFamily="34" charset="0"/>
                        </a:rPr>
                        <a:t>7,48</a:t>
                      </a:r>
                      <a:endParaRPr lang="es-ES" sz="900" b="0" i="0" u="none" strike="noStrike" dirty="0">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7,40</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2925389462"/>
                  </a:ext>
                </a:extLst>
              </a:tr>
              <a:tr h="201320">
                <a:tc>
                  <a:txBody>
                    <a:bodyPr/>
                    <a:lstStyle/>
                    <a:p>
                      <a:pPr algn="l" fontAlgn="b"/>
                      <a:r>
                        <a:rPr lang="es-ES" sz="900" u="none" strike="noStrike">
                          <a:effectLst/>
                          <a:latin typeface="Trebuchet MS" panose="020B0603020202020204" pitchFamily="34" charset="0"/>
                        </a:rPr>
                        <a:t>Variación</a:t>
                      </a:r>
                      <a:endParaRPr lang="es-ES" sz="900" b="0" i="0" u="none" strike="noStrike">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0,31</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0,51</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0,49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0,26</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0,58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0,22</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0,09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7,69</a:t>
                      </a:r>
                      <a:endParaRPr lang="es-ES" sz="900" b="0" i="0" u="none" strike="noStrike">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656195408"/>
                  </a:ext>
                </a:extLst>
              </a:tr>
              <a:tr h="247298">
                <a:tc>
                  <a:txBody>
                    <a:bodyPr/>
                    <a:lstStyle/>
                    <a:p>
                      <a:pPr algn="l" fontAlgn="b"/>
                      <a:r>
                        <a:rPr lang="es-ES" sz="900" u="none" strike="noStrike" dirty="0">
                          <a:effectLst/>
                          <a:latin typeface="Trebuchet MS" panose="020B0603020202020204" pitchFamily="34" charset="0"/>
                        </a:rPr>
                        <a:t>% Variación</a:t>
                      </a:r>
                      <a:endParaRPr lang="es-ES" sz="900" b="0" i="0" u="none" strike="noStrike" dirty="0">
                        <a:solidFill>
                          <a:srgbClr val="000000"/>
                        </a:solidFill>
                        <a:effectLst/>
                        <a:latin typeface="Trebuchet MS" panose="020B0603020202020204" pitchFamily="34" charset="0"/>
                      </a:endParaRPr>
                    </a:p>
                  </a:txBody>
                  <a:tcPr marL="5921" marR="5921" marT="5921" marB="0" anchor="b"/>
                </a:tc>
                <a:tc>
                  <a:txBody>
                    <a:bodyPr/>
                    <a:lstStyle/>
                    <a:p>
                      <a:pPr algn="ctr" fontAlgn="ctr"/>
                      <a:r>
                        <a:rPr lang="es-ES" sz="900" u="none" strike="noStrike">
                          <a:effectLst/>
                          <a:latin typeface="Trebuchet MS" panose="020B0603020202020204" pitchFamily="34" charset="0"/>
                        </a:rPr>
                        <a:t>3,84%</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6,67%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6,47%</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3,48%</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7,89%</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2,94%</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a:effectLst/>
                          <a:latin typeface="Trebuchet MS" panose="020B0603020202020204" pitchFamily="34" charset="0"/>
                        </a:rPr>
                        <a:t>1,22%</a:t>
                      </a:r>
                      <a:endParaRPr lang="es-ES" sz="900" b="0" i="0" u="none" strike="noStrike">
                        <a:solidFill>
                          <a:srgbClr val="000000"/>
                        </a:solidFill>
                        <a:effectLst/>
                        <a:latin typeface="Trebuchet MS" panose="020B0603020202020204" pitchFamily="34" charset="0"/>
                      </a:endParaRPr>
                    </a:p>
                  </a:txBody>
                  <a:tcPr marL="5921" marR="5921" marT="5921" marB="0" anchor="ctr"/>
                </a:tc>
                <a:tc>
                  <a:txBody>
                    <a:bodyPr/>
                    <a:lstStyle/>
                    <a:p>
                      <a:pPr algn="ctr" fontAlgn="ctr"/>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5921" marR="5921" marT="5921" marB="0" anchor="ctr"/>
                </a:tc>
                <a:extLst>
                  <a:ext uri="{0D108BD9-81ED-4DB2-BD59-A6C34878D82A}">
                    <a16:rowId xmlns:a16="http://schemas.microsoft.com/office/drawing/2014/main" val="4230362177"/>
                  </a:ext>
                </a:extLst>
              </a:tr>
            </a:tbl>
          </a:graphicData>
        </a:graphic>
      </p:graphicFrame>
      <p:graphicFrame>
        <p:nvGraphicFramePr>
          <p:cNvPr id="14" name="Gráfico 13"/>
          <p:cNvGraphicFramePr>
            <a:graphicFrameLocks/>
          </p:cNvGraphicFramePr>
          <p:nvPr>
            <p:extLst>
              <p:ext uri="{D42A27DB-BD31-4B8C-83A1-F6EECF244321}">
                <p14:modId xmlns:p14="http://schemas.microsoft.com/office/powerpoint/2010/main" val="3922408363"/>
              </p:ext>
            </p:extLst>
          </p:nvPr>
        </p:nvGraphicFramePr>
        <p:xfrm>
          <a:off x="875178" y="3010640"/>
          <a:ext cx="6744822" cy="2762934"/>
        </p:xfrm>
        <a:graphic>
          <a:graphicData uri="http://schemas.openxmlformats.org/drawingml/2006/chart">
            <c:chart xmlns:c="http://schemas.openxmlformats.org/drawingml/2006/chart" xmlns:r="http://schemas.openxmlformats.org/officeDocument/2006/relationships" r:id="rId2"/>
          </a:graphicData>
        </a:graphic>
      </p:graphicFrame>
      <p:sp>
        <p:nvSpPr>
          <p:cNvPr id="8" name="18 Rectángulo"/>
          <p:cNvSpPr/>
          <p:nvPr/>
        </p:nvSpPr>
        <p:spPr>
          <a:xfrm>
            <a:off x="5950496" y="1535100"/>
            <a:ext cx="2736304" cy="1107996"/>
          </a:xfrm>
          <a:prstGeom prst="rect">
            <a:avLst/>
          </a:prstGeom>
        </p:spPr>
        <p:txBody>
          <a:bodyPr wrap="square">
            <a:spAutoFit/>
          </a:bodyPr>
          <a:lstStyle/>
          <a:p>
            <a:pPr algn="just"/>
            <a:endParaRPr lang="es-ES" sz="1100" dirty="0">
              <a:latin typeface="Trebuchet MS" panose="020B0603020202020204" pitchFamily="34" charset="0"/>
            </a:endParaRPr>
          </a:p>
          <a:p>
            <a:pPr algn="just"/>
            <a:r>
              <a:rPr lang="es-ES" sz="1100" dirty="0" smtClean="0">
                <a:latin typeface="Trebuchet MS" panose="020B0603020202020204" pitchFamily="34" charset="0"/>
              </a:rPr>
              <a:t>Este indicador experimenta:</a:t>
            </a:r>
          </a:p>
          <a:p>
            <a:pPr marL="171450" indent="-171450" algn="just">
              <a:buFont typeface="Arial" panose="020B0604020202020204" pitchFamily="34" charset="0"/>
              <a:buChar char="•"/>
            </a:pPr>
            <a:r>
              <a:rPr lang="es-ES" sz="1100" dirty="0" smtClean="0">
                <a:latin typeface="Trebuchet MS" panose="020B0603020202020204" pitchFamily="34" charset="0"/>
              </a:rPr>
              <a:t>Un crecimiento del 9,10% en la concesión VCM-605.</a:t>
            </a:r>
          </a:p>
          <a:p>
            <a:pPr marL="171450" indent="-171450" algn="just">
              <a:buFont typeface="Arial" panose="020B0604020202020204" pitchFamily="34" charset="0"/>
              <a:buChar char="•"/>
            </a:pPr>
            <a:r>
              <a:rPr lang="es-ES" sz="1100" dirty="0" smtClean="0">
                <a:latin typeface="Trebuchet MS" panose="020B0603020202020204" pitchFamily="34" charset="0"/>
              </a:rPr>
              <a:t>Un crecimiento del 9,19% para el conjunto de la red. </a:t>
            </a:r>
            <a:endParaRPr lang="es-ES" sz="1100" dirty="0">
              <a:latin typeface="Trebuchet MS" panose="020B0603020202020204" pitchFamily="34" charset="0"/>
            </a:endParaRPr>
          </a:p>
        </p:txBody>
      </p:sp>
      <p:sp>
        <p:nvSpPr>
          <p:cNvPr id="3" name="Marcador de número de diapositiva 2"/>
          <p:cNvSpPr>
            <a:spLocks noGrp="1"/>
          </p:cNvSpPr>
          <p:nvPr>
            <p:ph type="sldNum" sz="quarter" idx="12"/>
          </p:nvPr>
        </p:nvSpPr>
        <p:spPr>
          <a:xfrm>
            <a:off x="6614864" y="6356350"/>
            <a:ext cx="2133600" cy="365125"/>
          </a:xfrm>
        </p:spPr>
        <p:txBody>
          <a:bodyPr/>
          <a:lstStyle/>
          <a:p>
            <a:fld id="{1DF55681-7E2B-463B-B7BA-C07D3E18A64C}" type="slidenum">
              <a:rPr lang="es-ES" smtClean="0"/>
              <a:t>7</a:t>
            </a:fld>
            <a:endParaRPr lang="es-ES"/>
          </a:p>
        </p:txBody>
      </p:sp>
    </p:spTree>
    <p:extLst>
      <p:ext uri="{BB962C8B-B14F-4D97-AF65-F5344CB8AC3E}">
        <p14:creationId xmlns:p14="http://schemas.microsoft.com/office/powerpoint/2010/main" val="2405415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2</a:t>
            </a:r>
            <a:r>
              <a:rPr lang="es-ES" sz="1800" dirty="0" smtClean="0">
                <a:latin typeface="Trebuchet MS" panose="020B0603020202020204" pitchFamily="34" charset="0"/>
              </a:rPr>
              <a:t>. SATISFACCIÓN DE LOS USUARIOS CON EL SERVICIO, CONCESIÓN VCM-605</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NPS (TASA DE RECOMENDACIÓN)</a:t>
            </a:r>
            <a:endParaRPr lang="es-ES" sz="1200" b="1" u="sng" dirty="0">
              <a:latin typeface="Trebuchet MS" panose="020B0603020202020204" pitchFamily="34" charset="0"/>
            </a:endParaRPr>
          </a:p>
        </p:txBody>
      </p:sp>
      <p:sp>
        <p:nvSpPr>
          <p:cNvPr id="11" name="18 Rectángulo"/>
          <p:cNvSpPr/>
          <p:nvPr/>
        </p:nvSpPr>
        <p:spPr>
          <a:xfrm>
            <a:off x="602416" y="1007150"/>
            <a:ext cx="6417856" cy="261610"/>
          </a:xfrm>
          <a:prstGeom prst="rect">
            <a:avLst/>
          </a:prstGeom>
        </p:spPr>
        <p:txBody>
          <a:bodyPr wrap="square">
            <a:spAutoFit/>
          </a:bodyPr>
          <a:lstStyle/>
          <a:p>
            <a:pPr algn="just"/>
            <a:r>
              <a:rPr lang="es-ES" sz="1100" dirty="0">
                <a:latin typeface="Trebuchet MS" panose="020B0603020202020204" pitchFamily="34" charset="0"/>
              </a:rPr>
              <a:t>Net Prometer Score (% Promotores (9-10) - % Detractores (0-6)) </a:t>
            </a:r>
          </a:p>
        </p:txBody>
      </p:sp>
      <p:graphicFrame>
        <p:nvGraphicFramePr>
          <p:cNvPr id="5" name="Tabla 4"/>
          <p:cNvGraphicFramePr>
            <a:graphicFrameLocks noGrp="1"/>
          </p:cNvGraphicFramePr>
          <p:nvPr>
            <p:extLst>
              <p:ext uri="{D42A27DB-BD31-4B8C-83A1-F6EECF244321}">
                <p14:modId xmlns:p14="http://schemas.microsoft.com/office/powerpoint/2010/main" val="872986974"/>
              </p:ext>
            </p:extLst>
          </p:nvPr>
        </p:nvGraphicFramePr>
        <p:xfrm>
          <a:off x="755580" y="1418005"/>
          <a:ext cx="5616619" cy="1182460"/>
        </p:xfrm>
        <a:graphic>
          <a:graphicData uri="http://schemas.openxmlformats.org/drawingml/2006/table">
            <a:tbl>
              <a:tblPr firstRow="1" firstCol="1">
                <a:tableStyleId>{5C22544A-7EE6-4342-B048-85BDC9FD1C3A}</a:tableStyleId>
              </a:tblPr>
              <a:tblGrid>
                <a:gridCol w="1261243">
                  <a:extLst>
                    <a:ext uri="{9D8B030D-6E8A-4147-A177-3AD203B41FA5}">
                      <a16:colId xmlns:a16="http://schemas.microsoft.com/office/drawing/2014/main" val="3876278271"/>
                    </a:ext>
                  </a:extLst>
                </a:gridCol>
                <a:gridCol w="544422">
                  <a:extLst>
                    <a:ext uri="{9D8B030D-6E8A-4147-A177-3AD203B41FA5}">
                      <a16:colId xmlns:a16="http://schemas.microsoft.com/office/drawing/2014/main" val="771408755"/>
                    </a:ext>
                  </a:extLst>
                </a:gridCol>
                <a:gridCol w="544422">
                  <a:extLst>
                    <a:ext uri="{9D8B030D-6E8A-4147-A177-3AD203B41FA5}">
                      <a16:colId xmlns:a16="http://schemas.microsoft.com/office/drawing/2014/main" val="2865963643"/>
                    </a:ext>
                  </a:extLst>
                </a:gridCol>
                <a:gridCol w="544422">
                  <a:extLst>
                    <a:ext uri="{9D8B030D-6E8A-4147-A177-3AD203B41FA5}">
                      <a16:colId xmlns:a16="http://schemas.microsoft.com/office/drawing/2014/main" val="2688912992"/>
                    </a:ext>
                  </a:extLst>
                </a:gridCol>
                <a:gridCol w="544422">
                  <a:extLst>
                    <a:ext uri="{9D8B030D-6E8A-4147-A177-3AD203B41FA5}">
                      <a16:colId xmlns:a16="http://schemas.microsoft.com/office/drawing/2014/main" val="3874280232"/>
                    </a:ext>
                  </a:extLst>
                </a:gridCol>
                <a:gridCol w="544422">
                  <a:extLst>
                    <a:ext uri="{9D8B030D-6E8A-4147-A177-3AD203B41FA5}">
                      <a16:colId xmlns:a16="http://schemas.microsoft.com/office/drawing/2014/main" val="348346127"/>
                    </a:ext>
                  </a:extLst>
                </a:gridCol>
                <a:gridCol w="544422">
                  <a:extLst>
                    <a:ext uri="{9D8B030D-6E8A-4147-A177-3AD203B41FA5}">
                      <a16:colId xmlns:a16="http://schemas.microsoft.com/office/drawing/2014/main" val="3720212972"/>
                    </a:ext>
                  </a:extLst>
                </a:gridCol>
                <a:gridCol w="544422">
                  <a:extLst>
                    <a:ext uri="{9D8B030D-6E8A-4147-A177-3AD203B41FA5}">
                      <a16:colId xmlns:a16="http://schemas.microsoft.com/office/drawing/2014/main" val="1076177243"/>
                    </a:ext>
                  </a:extLst>
                </a:gridCol>
                <a:gridCol w="544422">
                  <a:extLst>
                    <a:ext uri="{9D8B030D-6E8A-4147-A177-3AD203B41FA5}">
                      <a16:colId xmlns:a16="http://schemas.microsoft.com/office/drawing/2014/main" val="2837134740"/>
                    </a:ext>
                  </a:extLst>
                </a:gridCol>
              </a:tblGrid>
              <a:tr h="295615">
                <a:tc>
                  <a:txBody>
                    <a:bodyPr/>
                    <a:lstStyle/>
                    <a:p>
                      <a:pPr algn="l" fontAlgn="b"/>
                      <a:endParaRPr lang="es-ES" sz="11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582264093"/>
                  </a:ext>
                </a:extLst>
              </a:tr>
              <a:tr h="295615">
                <a:tc>
                  <a:txBody>
                    <a:bodyPr/>
                    <a:lstStyle/>
                    <a:p>
                      <a:pPr algn="l" fontAlgn="ctr"/>
                      <a:r>
                        <a:rPr lang="es-ES" sz="900" u="none" strike="noStrike">
                          <a:effectLst/>
                          <a:latin typeface="Trebuchet MS" panose="020B0603020202020204" pitchFamily="34" charset="0"/>
                        </a:rPr>
                        <a:t>Valoración VCM-605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60,80%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48,20%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39,8%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7,80%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28,10%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14,10%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10,90%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15,40%</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1567024791"/>
                  </a:ext>
                </a:extLst>
              </a:tr>
              <a:tr h="295615">
                <a:tc>
                  <a:txBody>
                    <a:bodyPr/>
                    <a:lstStyle/>
                    <a:p>
                      <a:pPr algn="l" fontAlgn="ctr"/>
                      <a:r>
                        <a:rPr lang="es-ES" sz="900" u="none" strike="noStrike">
                          <a:effectLst/>
                          <a:latin typeface="Trebuchet MS" panose="020B0603020202020204" pitchFamily="34" charset="0"/>
                        </a:rPr>
                        <a:t>Valoración Red Interurbanos</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36,04%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19,50%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8,20%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10,00%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26,20%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17,50%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 </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2042018346"/>
                  </a:ext>
                </a:extLst>
              </a:tr>
              <a:tr h="295615">
                <a:tc>
                  <a:txBody>
                    <a:bodyPr/>
                    <a:lstStyle/>
                    <a:p>
                      <a:pPr algn="l" fontAlgn="ctr"/>
                      <a:r>
                        <a:rPr lang="es-ES" sz="900" u="none" strike="noStrike" dirty="0">
                          <a:effectLst/>
                          <a:latin typeface="Trebuchet MS" panose="020B0603020202020204" pitchFamily="34" charset="0"/>
                        </a:rPr>
                        <a:t>% Variación</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68,70%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147,18%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385,37%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-22,00%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1177,27%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-46,18%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-37,71%</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dirty="0">
                          <a:effectLst/>
                          <a:latin typeface="Trebuchet MS" panose="020B0603020202020204" pitchFamily="34" charset="0"/>
                        </a:rPr>
                        <a:t> </a:t>
                      </a:r>
                      <a:endParaRPr lang="es-ES" sz="900" b="0" i="0" u="none" strike="noStrike" dirty="0">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3723036618"/>
                  </a:ext>
                </a:extLst>
              </a:tr>
            </a:tbl>
          </a:graphicData>
        </a:graphic>
      </p:graphicFrame>
      <p:graphicFrame>
        <p:nvGraphicFramePr>
          <p:cNvPr id="13" name="Gráfico 12"/>
          <p:cNvGraphicFramePr>
            <a:graphicFrameLocks/>
          </p:cNvGraphicFramePr>
          <p:nvPr>
            <p:extLst>
              <p:ext uri="{D42A27DB-BD31-4B8C-83A1-F6EECF244321}">
                <p14:modId xmlns:p14="http://schemas.microsoft.com/office/powerpoint/2010/main" val="1787446056"/>
              </p:ext>
            </p:extLst>
          </p:nvPr>
        </p:nvGraphicFramePr>
        <p:xfrm>
          <a:off x="755575" y="2751902"/>
          <a:ext cx="5616624" cy="3473560"/>
        </p:xfrm>
        <a:graphic>
          <a:graphicData uri="http://schemas.openxmlformats.org/drawingml/2006/chart">
            <c:chart xmlns:c="http://schemas.openxmlformats.org/drawingml/2006/chart" xmlns:r="http://schemas.openxmlformats.org/officeDocument/2006/relationships" r:id="rId2"/>
          </a:graphicData>
        </a:graphic>
      </p:graphicFrame>
      <p:sp>
        <p:nvSpPr>
          <p:cNvPr id="8" name="18 Rectángulo"/>
          <p:cNvSpPr/>
          <p:nvPr/>
        </p:nvSpPr>
        <p:spPr>
          <a:xfrm>
            <a:off x="6553200" y="1453133"/>
            <a:ext cx="2088232" cy="1107996"/>
          </a:xfrm>
          <a:prstGeom prst="rect">
            <a:avLst/>
          </a:prstGeom>
        </p:spPr>
        <p:txBody>
          <a:bodyPr wrap="square">
            <a:spAutoFit/>
          </a:bodyPr>
          <a:lstStyle/>
          <a:p>
            <a:pPr algn="just"/>
            <a:endParaRPr lang="es-ES" sz="1100" dirty="0">
              <a:latin typeface="Trebuchet MS" panose="020B0603020202020204" pitchFamily="34" charset="0"/>
            </a:endParaRPr>
          </a:p>
          <a:p>
            <a:pPr algn="just"/>
            <a:r>
              <a:rPr lang="es-ES" sz="1100" dirty="0" smtClean="0">
                <a:latin typeface="Trebuchet MS" panose="020B0603020202020204" pitchFamily="34" charset="0"/>
              </a:rPr>
              <a:t>Este indicador experimenta:</a:t>
            </a:r>
          </a:p>
          <a:p>
            <a:pPr marL="171450" indent="-171450" algn="just">
              <a:buFont typeface="Arial" panose="020B0604020202020204" pitchFamily="34" charset="0"/>
              <a:buChar char="•"/>
            </a:pPr>
            <a:r>
              <a:rPr lang="es-ES" sz="1100" dirty="0" smtClean="0">
                <a:latin typeface="Trebuchet MS" panose="020B0603020202020204" pitchFamily="34" charset="0"/>
              </a:rPr>
              <a:t>Un crecimiento del 294% en la concesión VCM-605.</a:t>
            </a:r>
          </a:p>
          <a:p>
            <a:pPr marL="171450" indent="-171450" algn="just">
              <a:buFont typeface="Arial" panose="020B0604020202020204" pitchFamily="34" charset="0"/>
              <a:buChar char="•"/>
            </a:pPr>
            <a:r>
              <a:rPr lang="es-ES" sz="1100" dirty="0" smtClean="0">
                <a:latin typeface="Trebuchet MS" panose="020B0603020202020204" pitchFamily="34" charset="0"/>
              </a:rPr>
              <a:t>Un crecimiento del 106% para el conjunto de la red. </a:t>
            </a:r>
            <a:endParaRPr lang="es-ES" sz="1100" dirty="0">
              <a:latin typeface="Trebuchet MS" panose="020B0603020202020204" pitchFamily="34" charset="0"/>
            </a:endParaRPr>
          </a:p>
        </p:txBody>
      </p:sp>
      <p:sp>
        <p:nvSpPr>
          <p:cNvPr id="3" name="Marcador de número de diapositiva 2"/>
          <p:cNvSpPr>
            <a:spLocks noGrp="1"/>
          </p:cNvSpPr>
          <p:nvPr>
            <p:ph type="sldNum" sz="quarter" idx="12"/>
          </p:nvPr>
        </p:nvSpPr>
        <p:spPr/>
        <p:txBody>
          <a:bodyPr/>
          <a:lstStyle/>
          <a:p>
            <a:fld id="{1DF55681-7E2B-463B-B7BA-C07D3E18A64C}" type="slidenum">
              <a:rPr lang="es-ES" smtClean="0"/>
              <a:t>8</a:t>
            </a:fld>
            <a:endParaRPr lang="es-ES"/>
          </a:p>
        </p:txBody>
      </p:sp>
    </p:spTree>
    <p:extLst>
      <p:ext uri="{BB962C8B-B14F-4D97-AF65-F5344CB8AC3E}">
        <p14:creationId xmlns:p14="http://schemas.microsoft.com/office/powerpoint/2010/main" val="306405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346050"/>
          </a:xfrm>
        </p:spPr>
        <p:txBody>
          <a:bodyPr>
            <a:normAutofit fontScale="90000"/>
          </a:bodyPr>
          <a:lstStyle/>
          <a:p>
            <a:pPr algn="l"/>
            <a:r>
              <a:rPr lang="es-ES" sz="1800" dirty="0">
                <a:latin typeface="Trebuchet MS" panose="020B0603020202020204" pitchFamily="34" charset="0"/>
              </a:rPr>
              <a:t>2</a:t>
            </a:r>
            <a:r>
              <a:rPr lang="es-ES" sz="1800" dirty="0" smtClean="0">
                <a:latin typeface="Trebuchet MS" panose="020B0603020202020204" pitchFamily="34" charset="0"/>
              </a:rPr>
              <a:t>. SATISFACCIÓN DE LOS USUARIOS CON EL SERVICIO, CONCESIÓN VCM-605</a:t>
            </a:r>
            <a:endParaRPr lang="es-ES" sz="1800" dirty="0">
              <a:latin typeface="Trebuchet MS" panose="020B0603020202020204" pitchFamily="34" charset="0"/>
            </a:endParaRPr>
          </a:p>
        </p:txBody>
      </p:sp>
      <p:sp>
        <p:nvSpPr>
          <p:cNvPr id="7" name="18 Rectángulo"/>
          <p:cNvSpPr/>
          <p:nvPr/>
        </p:nvSpPr>
        <p:spPr>
          <a:xfrm>
            <a:off x="611560" y="789672"/>
            <a:ext cx="7704856" cy="276999"/>
          </a:xfrm>
          <a:prstGeom prst="rect">
            <a:avLst/>
          </a:prstGeom>
        </p:spPr>
        <p:txBody>
          <a:bodyPr wrap="square">
            <a:spAutoFit/>
          </a:bodyPr>
          <a:lstStyle/>
          <a:p>
            <a:pPr algn="just"/>
            <a:r>
              <a:rPr lang="es-ES" sz="1200" b="1" u="sng" dirty="0" smtClean="0">
                <a:latin typeface="Trebuchet MS" panose="020B0603020202020204" pitchFamily="34" charset="0"/>
              </a:rPr>
              <a:t>NPS (TASA DE RECOMENDACIÓN)</a:t>
            </a:r>
            <a:endParaRPr lang="es-ES" sz="1200" b="1" u="sng" dirty="0">
              <a:latin typeface="Trebuchet MS" panose="020B0603020202020204" pitchFamily="34" charset="0"/>
            </a:endParaRPr>
          </a:p>
        </p:txBody>
      </p:sp>
      <p:sp>
        <p:nvSpPr>
          <p:cNvPr id="11" name="18 Rectángulo"/>
          <p:cNvSpPr/>
          <p:nvPr/>
        </p:nvSpPr>
        <p:spPr>
          <a:xfrm>
            <a:off x="602416" y="1079158"/>
            <a:ext cx="6417856" cy="261610"/>
          </a:xfrm>
          <a:prstGeom prst="rect">
            <a:avLst/>
          </a:prstGeom>
        </p:spPr>
        <p:txBody>
          <a:bodyPr wrap="square">
            <a:spAutoFit/>
          </a:bodyPr>
          <a:lstStyle/>
          <a:p>
            <a:pPr algn="just"/>
            <a:r>
              <a:rPr lang="es-ES" sz="1100" dirty="0">
                <a:latin typeface="Trebuchet MS" panose="020B0603020202020204" pitchFamily="34" charset="0"/>
              </a:rPr>
              <a:t>Net Prometer Score (% Promotores (9-10) - % Detractores (0-6)) </a:t>
            </a:r>
          </a:p>
        </p:txBody>
      </p:sp>
      <p:graphicFrame>
        <p:nvGraphicFramePr>
          <p:cNvPr id="6" name="Tabla 5"/>
          <p:cNvGraphicFramePr>
            <a:graphicFrameLocks noGrp="1"/>
          </p:cNvGraphicFramePr>
          <p:nvPr>
            <p:extLst>
              <p:ext uri="{D42A27DB-BD31-4B8C-83A1-F6EECF244321}">
                <p14:modId xmlns:p14="http://schemas.microsoft.com/office/powerpoint/2010/main" val="2798844221"/>
              </p:ext>
            </p:extLst>
          </p:nvPr>
        </p:nvGraphicFramePr>
        <p:xfrm>
          <a:off x="971600" y="1462890"/>
          <a:ext cx="6696744" cy="1126616"/>
        </p:xfrm>
        <a:graphic>
          <a:graphicData uri="http://schemas.openxmlformats.org/drawingml/2006/table">
            <a:tbl>
              <a:tblPr firstRow="1" firstCol="1">
                <a:tableStyleId>{5C22544A-7EE6-4342-B048-85BDC9FD1C3A}</a:tableStyleId>
              </a:tblPr>
              <a:tblGrid>
                <a:gridCol w="1503792">
                  <a:extLst>
                    <a:ext uri="{9D8B030D-6E8A-4147-A177-3AD203B41FA5}">
                      <a16:colId xmlns:a16="http://schemas.microsoft.com/office/drawing/2014/main" val="3102702227"/>
                    </a:ext>
                  </a:extLst>
                </a:gridCol>
                <a:gridCol w="649119">
                  <a:extLst>
                    <a:ext uri="{9D8B030D-6E8A-4147-A177-3AD203B41FA5}">
                      <a16:colId xmlns:a16="http://schemas.microsoft.com/office/drawing/2014/main" val="2521731"/>
                    </a:ext>
                  </a:extLst>
                </a:gridCol>
                <a:gridCol w="649119">
                  <a:extLst>
                    <a:ext uri="{9D8B030D-6E8A-4147-A177-3AD203B41FA5}">
                      <a16:colId xmlns:a16="http://schemas.microsoft.com/office/drawing/2014/main" val="1350872807"/>
                    </a:ext>
                  </a:extLst>
                </a:gridCol>
                <a:gridCol w="649119">
                  <a:extLst>
                    <a:ext uri="{9D8B030D-6E8A-4147-A177-3AD203B41FA5}">
                      <a16:colId xmlns:a16="http://schemas.microsoft.com/office/drawing/2014/main" val="2350618022"/>
                    </a:ext>
                  </a:extLst>
                </a:gridCol>
                <a:gridCol w="649119">
                  <a:extLst>
                    <a:ext uri="{9D8B030D-6E8A-4147-A177-3AD203B41FA5}">
                      <a16:colId xmlns:a16="http://schemas.microsoft.com/office/drawing/2014/main" val="2572815432"/>
                    </a:ext>
                  </a:extLst>
                </a:gridCol>
                <a:gridCol w="649119">
                  <a:extLst>
                    <a:ext uri="{9D8B030D-6E8A-4147-A177-3AD203B41FA5}">
                      <a16:colId xmlns:a16="http://schemas.microsoft.com/office/drawing/2014/main" val="226622534"/>
                    </a:ext>
                  </a:extLst>
                </a:gridCol>
                <a:gridCol w="649119">
                  <a:extLst>
                    <a:ext uri="{9D8B030D-6E8A-4147-A177-3AD203B41FA5}">
                      <a16:colId xmlns:a16="http://schemas.microsoft.com/office/drawing/2014/main" val="1863052620"/>
                    </a:ext>
                  </a:extLst>
                </a:gridCol>
                <a:gridCol w="649119">
                  <a:extLst>
                    <a:ext uri="{9D8B030D-6E8A-4147-A177-3AD203B41FA5}">
                      <a16:colId xmlns:a16="http://schemas.microsoft.com/office/drawing/2014/main" val="3781068065"/>
                    </a:ext>
                  </a:extLst>
                </a:gridCol>
                <a:gridCol w="649119">
                  <a:extLst>
                    <a:ext uri="{9D8B030D-6E8A-4147-A177-3AD203B41FA5}">
                      <a16:colId xmlns:a16="http://schemas.microsoft.com/office/drawing/2014/main" val="3396323641"/>
                    </a:ext>
                  </a:extLst>
                </a:gridCol>
              </a:tblGrid>
              <a:tr h="281654">
                <a:tc>
                  <a:txBody>
                    <a:bodyPr/>
                    <a:lstStyle/>
                    <a:p>
                      <a:pPr algn="l" fontAlgn="ctr"/>
                      <a:r>
                        <a:rPr lang="es-ES" sz="900" u="none" strike="noStrike">
                          <a:effectLst/>
                          <a:latin typeface="Trebuchet MS" panose="020B0603020202020204" pitchFamily="34" charset="0"/>
                        </a:rPr>
                        <a:t>Escala de Valoración</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2020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2019</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2017</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2016</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2015</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2014</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2013</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ctr"/>
                      <a:r>
                        <a:rPr lang="es-ES" sz="900" u="none" strike="noStrike">
                          <a:effectLst/>
                          <a:latin typeface="Trebuchet MS" panose="020B0603020202020204" pitchFamily="34" charset="0"/>
                        </a:rPr>
                        <a:t>2009</a:t>
                      </a:r>
                      <a:endParaRPr lang="es-ES" sz="900" b="0" i="0" u="none" strike="noStrike">
                        <a:solidFill>
                          <a:srgbClr val="000000"/>
                        </a:solidFill>
                        <a:effectLst/>
                        <a:latin typeface="Trebuchet MS" panose="020B0603020202020204" pitchFamily="34" charset="0"/>
                      </a:endParaRPr>
                    </a:p>
                  </a:txBody>
                  <a:tcPr marL="6350" marR="6350" marT="6350" marB="0" anchor="ctr"/>
                </a:tc>
                <a:extLst>
                  <a:ext uri="{0D108BD9-81ED-4DB2-BD59-A6C34878D82A}">
                    <a16:rowId xmlns:a16="http://schemas.microsoft.com/office/drawing/2014/main" val="4285523621"/>
                  </a:ext>
                </a:extLst>
              </a:tr>
              <a:tr h="281654">
                <a:tc>
                  <a:txBody>
                    <a:bodyPr/>
                    <a:lstStyle/>
                    <a:p>
                      <a:pPr algn="l" fontAlgn="ctr"/>
                      <a:r>
                        <a:rPr lang="es-ES" sz="900" u="none" strike="noStrike">
                          <a:effectLst/>
                          <a:latin typeface="Trebuchet MS" panose="020B0603020202020204" pitchFamily="34" charset="0"/>
                        </a:rPr>
                        <a:t>Promotores (9-10)</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66,13%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53,60%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49,20%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21,50%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35,00%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28,50%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14,90%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28,80%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3542555276"/>
                  </a:ext>
                </a:extLst>
              </a:tr>
              <a:tr h="281654">
                <a:tc>
                  <a:txBody>
                    <a:bodyPr/>
                    <a:lstStyle/>
                    <a:p>
                      <a:pPr algn="l" fontAlgn="ctr"/>
                      <a:r>
                        <a:rPr lang="es-ES" sz="900" u="none" strike="noStrike">
                          <a:effectLst/>
                          <a:latin typeface="Trebuchet MS" panose="020B0603020202020204" pitchFamily="34" charset="0"/>
                        </a:rPr>
                        <a:t>Pasivos (7-8)</a:t>
                      </a:r>
                      <a:endParaRPr lang="es-ES" sz="900" b="0" i="0" u="none" strike="noStrike">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27,73%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41,10%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41,40%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61,30%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58,10%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58,70%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74,90%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57,10%</a:t>
                      </a:r>
                      <a:endParaRPr lang="es-ES" sz="900" b="0" i="0" u="none" strike="noStrike">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2268665117"/>
                  </a:ext>
                </a:extLst>
              </a:tr>
              <a:tr h="281654">
                <a:tc>
                  <a:txBody>
                    <a:bodyPr/>
                    <a:lstStyle/>
                    <a:p>
                      <a:pPr algn="l" fontAlgn="ctr"/>
                      <a:r>
                        <a:rPr lang="es-ES" sz="900" u="none" strike="noStrike" dirty="0">
                          <a:effectLst/>
                          <a:latin typeface="Trebuchet MS" panose="020B0603020202020204" pitchFamily="34" charset="0"/>
                        </a:rPr>
                        <a:t>Detractores (0-6)</a:t>
                      </a:r>
                      <a:endParaRPr lang="es-ES" sz="900" b="0" i="0" u="none" strike="noStrike" dirty="0">
                        <a:solidFill>
                          <a:srgbClr val="000000"/>
                        </a:solidFill>
                        <a:effectLst/>
                        <a:latin typeface="Trebuchet MS" panose="020B0603020202020204" pitchFamily="34" charset="0"/>
                      </a:endParaRPr>
                    </a:p>
                  </a:txBody>
                  <a:tcPr marL="6350" marR="6350" marT="6350" marB="0" anchor="ctr"/>
                </a:tc>
                <a:tc>
                  <a:txBody>
                    <a:bodyPr/>
                    <a:lstStyle/>
                    <a:p>
                      <a:pPr algn="ctr" fontAlgn="b"/>
                      <a:r>
                        <a:rPr lang="es-ES" sz="900" u="none" strike="noStrike">
                          <a:effectLst/>
                          <a:latin typeface="Trebuchet MS" panose="020B0603020202020204" pitchFamily="34" charset="0"/>
                        </a:rPr>
                        <a:t>5,33%</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5,30%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9,40%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13,70%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6,90%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a:effectLst/>
                          <a:latin typeface="Trebuchet MS" panose="020B0603020202020204" pitchFamily="34" charset="0"/>
                        </a:rPr>
                        <a:t>12,30%</a:t>
                      </a:r>
                      <a:endParaRPr lang="es-ES" sz="900" b="0" i="0" u="none" strike="noStrike">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10,10%</a:t>
                      </a:r>
                      <a:endParaRPr lang="es-ES" sz="900" b="0" i="0" u="none" strike="noStrike" dirty="0">
                        <a:solidFill>
                          <a:srgbClr val="000000"/>
                        </a:solidFill>
                        <a:effectLst/>
                        <a:latin typeface="Trebuchet MS" panose="020B0603020202020204" pitchFamily="34" charset="0"/>
                      </a:endParaRPr>
                    </a:p>
                  </a:txBody>
                  <a:tcPr marL="6350" marR="6350" marT="6350" marB="0" anchor="b"/>
                </a:tc>
                <a:tc>
                  <a:txBody>
                    <a:bodyPr/>
                    <a:lstStyle/>
                    <a:p>
                      <a:pPr algn="ctr" fontAlgn="b"/>
                      <a:r>
                        <a:rPr lang="es-ES" sz="900" u="none" strike="noStrike" dirty="0">
                          <a:effectLst/>
                          <a:latin typeface="Trebuchet MS" panose="020B0603020202020204" pitchFamily="34" charset="0"/>
                        </a:rPr>
                        <a:t>13,50%</a:t>
                      </a:r>
                      <a:endParaRPr lang="es-ES" sz="900" b="0" i="0" u="none" strike="noStrike" dirty="0">
                        <a:solidFill>
                          <a:srgbClr val="000000"/>
                        </a:solidFill>
                        <a:effectLst/>
                        <a:latin typeface="Trebuchet MS" panose="020B0603020202020204" pitchFamily="34" charset="0"/>
                      </a:endParaRPr>
                    </a:p>
                  </a:txBody>
                  <a:tcPr marL="6350" marR="6350" marT="6350" marB="0" anchor="b"/>
                </a:tc>
                <a:extLst>
                  <a:ext uri="{0D108BD9-81ED-4DB2-BD59-A6C34878D82A}">
                    <a16:rowId xmlns:a16="http://schemas.microsoft.com/office/drawing/2014/main" val="4102692179"/>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127218697"/>
              </p:ext>
            </p:extLst>
          </p:nvPr>
        </p:nvGraphicFramePr>
        <p:xfrm>
          <a:off x="1475656" y="2811239"/>
          <a:ext cx="5904656" cy="3317262"/>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número de diapositiva 2"/>
          <p:cNvSpPr>
            <a:spLocks noGrp="1"/>
          </p:cNvSpPr>
          <p:nvPr>
            <p:ph type="sldNum" sz="quarter" idx="12"/>
          </p:nvPr>
        </p:nvSpPr>
        <p:spPr/>
        <p:txBody>
          <a:bodyPr/>
          <a:lstStyle/>
          <a:p>
            <a:fld id="{1DF55681-7E2B-463B-B7BA-C07D3E18A64C}" type="slidenum">
              <a:rPr lang="es-ES" smtClean="0"/>
              <a:t>9</a:t>
            </a:fld>
            <a:endParaRPr lang="es-ES"/>
          </a:p>
        </p:txBody>
      </p:sp>
    </p:spTree>
    <p:extLst>
      <p:ext uri="{BB962C8B-B14F-4D97-AF65-F5344CB8AC3E}">
        <p14:creationId xmlns:p14="http://schemas.microsoft.com/office/powerpoint/2010/main" val="550480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2667</TotalTime>
  <Words>6494</Words>
  <Application>Microsoft Office PowerPoint</Application>
  <PresentationFormat>Presentación en pantalla (4:3)</PresentationFormat>
  <Paragraphs>2652</Paragraphs>
  <Slides>45</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45</vt:i4>
      </vt:variant>
    </vt:vector>
  </HeadingPairs>
  <TitlesOfParts>
    <vt:vector size="49" baseType="lpstr">
      <vt:lpstr>Arial</vt:lpstr>
      <vt:lpstr>Calibri</vt:lpstr>
      <vt:lpstr>Trebuchet MS</vt:lpstr>
      <vt:lpstr>Tema de Office</vt:lpstr>
      <vt:lpstr>SATISFACCIÓN DE LOS USUARIOS </vt:lpstr>
      <vt:lpstr>INDICE DE CONTENIDO</vt:lpstr>
      <vt:lpstr>1. INTRODUCCIÓN</vt:lpstr>
      <vt:lpstr>2. SATISFACCIÓN DE LOS USUARIOS CON EL SERVICIO, CONCESIÓN VCM-605</vt:lpstr>
      <vt:lpstr>2. SATISFACCIÓN DE LOS USUARIOS CON EL SERVICIO, CONCESIÓN VCM-605</vt:lpstr>
      <vt:lpstr>2. SATISFACCIÓN DE LOS USUARIOS CON EL SERVICIO, CONCESIÓN VCM-605</vt:lpstr>
      <vt:lpstr>2. SATISFACCIÓN DE LOS USUARIOS CON EL SERVICIO, CONCESIÓN VCM-605</vt:lpstr>
      <vt:lpstr>2. SATISFACCIÓN DE LOS USUARIOS CON EL SERVICIO, CONCESIÓN VCM-605</vt:lpstr>
      <vt:lpstr>2. SATISFACCIÓN DE LOS USUARIOS CON EL SERVICIO, CONCESIÓN VCM-605</vt:lpstr>
      <vt:lpstr>2. SATISFACCIÓN DE LOS USUARIOS CON EL SERVICIO, CONCESIÓN VCM-605</vt:lpstr>
      <vt:lpstr>2. SATISFACCIÓN DE LOS USUARIOS CON EL SERVICIO, CONCESIÓN VCM-605</vt:lpstr>
      <vt:lpstr>2. SATISFACCIÓN DE LOS USUARIOS CON EL SERVICIO, CONCESIÓN VCM-605</vt:lpstr>
      <vt:lpstr>3. SATISFACCIÓN DE LOS USUARIOS CON EL SERVICIO, CONCESIÓN URCM-152</vt:lpstr>
      <vt:lpstr>3. SATISFACCIÓN DE LOS USUARIOS CON EL SERVICIO, CONCESIÓN URCM-152</vt:lpstr>
      <vt:lpstr>3. SATISFACCIÓN DE LOS USUARIOS CON EL SERVICIO, CONCESIÓN URCM-152</vt:lpstr>
      <vt:lpstr>3. SATISFACCIÓN DE LOS USUARIOS CON EL SERVICIO, CONCESIÓN URCM-152</vt:lpstr>
      <vt:lpstr>3. SATISFACCIÓN DE LOS USUARIOS CON EL SERVICIO, CONCESIÓN URCM-152</vt:lpstr>
      <vt:lpstr>3. SATISFACCIÓN DE LOS USUARIOS CON EL SERVICIO, CONCESIÓN URCM-152</vt:lpstr>
      <vt:lpstr>3. SATISFACCIÓN DE LOS USUARIOS CON EL SERVICIO, CONCESIÓN URCM-152</vt:lpstr>
      <vt:lpstr>3. SATISFACCIÓN DE LOS USUARIOS CON EL SERVICIO, CONCESIÓN URCM-152</vt:lpstr>
      <vt:lpstr>3. SATISFACCIÓN DE LOS USUARIOS CON EL SERVICIO, CONCESIÓN URCM-152</vt:lpstr>
      <vt:lpstr>4. SATISFACCIÓN DE LOS USUARIOS CON EL SERVICIO, CONCESIÓN VCM-603</vt:lpstr>
      <vt:lpstr>4. SATISFACCIÓN DE LOS USUARIOS CON EL SERVICIO, CONCESIÓN VCM-603</vt:lpstr>
      <vt:lpstr>4. SATISFACCIÓN DE LOS USUARIOS CON EL SERVICIO, CONCESIÓN VCM-603</vt:lpstr>
      <vt:lpstr>4. SATISFACCIÓN DE LOS USUARIOS CON EL SERVICIO, CONCESIÓN VCM-603</vt:lpstr>
      <vt:lpstr>4. SATISFACCIÓN DE LOS USUARIOS CON EL SERVICIO, CONCESIÓN VCM-603</vt:lpstr>
      <vt:lpstr>4. SATISFACCIÓN DE LOS USUARIOS CON EL SERVICIO, CONCESIÓN VCM-603</vt:lpstr>
      <vt:lpstr>4. SATISFACCIÓN DE LOS USUARIOS CON EL SERVICIO, CONCESIÓN VCM-6053</vt:lpstr>
      <vt:lpstr>4. SATISFACCIÓN DE LOS USUARIOS CON EL SERVICIO, CONCESIÓN VCM-603</vt:lpstr>
      <vt:lpstr>4. SATISFACCIÓN DE LOS USUARIOS CON EL SERVICIO, CONCESIÓN VCM-603</vt:lpstr>
      <vt:lpstr>5. COMPARATIVA RESULTADOS AÑO 2020 </vt:lpstr>
      <vt:lpstr>5. COMPARATIVA RESULTADOS AÑO 2020 </vt:lpstr>
      <vt:lpstr>5. COMPARATIVA RESULTADOS AÑO 2020 </vt:lpstr>
      <vt:lpstr>5. COMPARATIVA RESULTADOS AÑO 2020 </vt:lpstr>
      <vt:lpstr>5. COMPARATIVA RESULTADOS AÑO 2020 </vt:lpstr>
      <vt:lpstr>5. COMPARATIVA RESULTADOS AÑO 2020</vt:lpstr>
      <vt:lpstr>5. COMPARATIVA RESULTADOS AÑO 2020.</vt:lpstr>
      <vt:lpstr>5. COMPARATIVA RESULTADOS AÑO 2020.</vt:lpstr>
      <vt:lpstr>5. COMPARATIVA RESULTADOS AÑO 2020.</vt:lpstr>
      <vt:lpstr>5. COMPARATIVA RESULTADOS AÑO 2020.</vt:lpstr>
      <vt:lpstr>5. COMPARATIVA RESULTADOS AÑO 2020.</vt:lpstr>
      <vt:lpstr>5. COMPARATIVA RESULTADOS AÑO 2020.</vt:lpstr>
      <vt:lpstr>5. COMPARATIVA RESULTADOS AÑO 2020.</vt:lpstr>
      <vt:lpstr>5. COMPARATIVA RESULTADOS AÑO 2020.</vt:lpstr>
      <vt:lpstr>6. CÁLCULO DEL INDICADOR PLAN DE CALIDAD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CALIDAD DEL TRANSPORTE INTERURBANO CRTM</dc:title>
  <dc:creator>criado</dc:creator>
  <cp:lastModifiedBy>Francisco Javier Criado</cp:lastModifiedBy>
  <cp:revision>255</cp:revision>
  <dcterms:created xsi:type="dcterms:W3CDTF">2018-11-27T08:02:32Z</dcterms:created>
  <dcterms:modified xsi:type="dcterms:W3CDTF">2021-06-29T09:13:30Z</dcterms:modified>
</cp:coreProperties>
</file>